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266" r:id="rId3"/>
    <p:sldId id="267" r:id="rId5"/>
    <p:sldId id="326" r:id="rId6"/>
    <p:sldId id="357" r:id="rId7"/>
    <p:sldId id="358" r:id="rId8"/>
    <p:sldId id="328" r:id="rId9"/>
    <p:sldId id="436" r:id="rId10"/>
    <p:sldId id="360" r:id="rId11"/>
    <p:sldId id="361" r:id="rId12"/>
    <p:sldId id="405" r:id="rId13"/>
    <p:sldId id="363" r:id="rId14"/>
    <p:sldId id="364" r:id="rId15"/>
    <p:sldId id="443" r:id="rId16"/>
    <p:sldId id="444" r:id="rId17"/>
    <p:sldId id="445" r:id="rId18"/>
    <p:sldId id="446" r:id="rId19"/>
    <p:sldId id="447" r:id="rId20"/>
    <p:sldId id="375" r:id="rId21"/>
    <p:sldId id="376" r:id="rId22"/>
    <p:sldId id="377" r:id="rId23"/>
    <p:sldId id="404" r:id="rId24"/>
    <p:sldId id="329" r:id="rId25"/>
    <p:sldId id="448" r:id="rId26"/>
    <p:sldId id="396" r:id="rId27"/>
    <p:sldId id="389" r:id="rId28"/>
    <p:sldId id="394" r:id="rId29"/>
    <p:sldId id="406" r:id="rId30"/>
    <p:sldId id="407" r:id="rId31"/>
    <p:sldId id="397" r:id="rId32"/>
    <p:sldId id="402" r:id="rId33"/>
    <p:sldId id="408" r:id="rId34"/>
    <p:sldId id="410" r:id="rId35"/>
    <p:sldId id="411" r:id="rId36"/>
    <p:sldId id="414" r:id="rId37"/>
    <p:sldId id="415" r:id="rId38"/>
    <p:sldId id="416" r:id="rId39"/>
    <p:sldId id="417" r:id="rId40"/>
    <p:sldId id="418" r:id="rId41"/>
    <p:sldId id="419" r:id="rId42"/>
    <p:sldId id="432" r:id="rId43"/>
    <p:sldId id="356" r:id="rId44"/>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343"/>
    <a:srgbClr val="C00000"/>
    <a:srgbClr val="F85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72" autoAdjust="0"/>
  </p:normalViewPr>
  <p:slideViewPr>
    <p:cSldViewPr>
      <p:cViewPr varScale="1">
        <p:scale>
          <a:sx n="76" d="100"/>
          <a:sy n="76" d="100"/>
        </p:scale>
        <p:origin x="-1194" y="-96"/>
      </p:cViewPr>
      <p:guideLst>
        <p:guide orient="horz" pos="2160"/>
        <p:guide pos="2880"/>
      </p:guideLst>
    </p:cSldViewPr>
  </p:slideViewPr>
  <p:outlineViewPr>
    <p:cViewPr>
      <p:scale>
        <a:sx n="33" d="100"/>
        <a:sy n="33" d="100"/>
      </p:scale>
      <p:origin x="252" y="6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98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57E03FF-8AFE-42C9-8A75-686D4B2C3580}" type="datetimeFigureOut">
              <a:rPr lang="zh-CN" altLang="en-US" smtClean="0"/>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38A03E6-B30F-47CC-A1AD-BB96326B7ED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27331CE-DDD0-4EEC-A165-9B0EFCE431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3A50C87-58E3-4BCA-9974-05592C3823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A50C87-58E3-4BCA-9974-05592C3823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3A50C87-58E3-4BCA-9974-05592C3823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5A881D6-90E8-4DDC-989E-9B2C353BD98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http://www.tsts.org.cn</a:t>
            </a:r>
            <a:endParaRPr lang="zh-CN" altLang="en-US"/>
          </a:p>
        </p:txBody>
      </p:sp>
      <p:sp>
        <p:nvSpPr>
          <p:cNvPr id="6" name="灯片编号占位符 5"/>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F7AECB-F219-4FA7-9C3F-4E62A84A9A99}"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http://www.tsts.org.cn</a:t>
            </a:r>
            <a:endParaRPr lang="zh-CN" altLang="en-US"/>
          </a:p>
        </p:txBody>
      </p:sp>
      <p:sp>
        <p:nvSpPr>
          <p:cNvPr id="6" name="灯片编号占位符 5"/>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5CCC70-BAF5-4723-A890-0159379D01E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http://www.tsts.org.cn</a:t>
            </a:r>
            <a:endParaRPr lang="zh-CN" altLang="en-US"/>
          </a:p>
        </p:txBody>
      </p:sp>
      <p:sp>
        <p:nvSpPr>
          <p:cNvPr id="6" name="灯片编号占位符 5"/>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3B23A1-836A-4188-B2DE-78FE7AD049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http://www.tsts.org.cn</a:t>
            </a:r>
            <a:endParaRPr lang="zh-CN" altLang="en-US"/>
          </a:p>
        </p:txBody>
      </p:sp>
      <p:sp>
        <p:nvSpPr>
          <p:cNvPr id="6" name="灯片编号占位符 5"/>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3DB6F80-9BE0-485F-A495-5CC1F3C7D747}"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http://www.tsts.org.cn</a:t>
            </a:r>
            <a:endParaRPr lang="zh-CN" altLang="en-US"/>
          </a:p>
        </p:txBody>
      </p:sp>
      <p:sp>
        <p:nvSpPr>
          <p:cNvPr id="6" name="灯片编号占位符 5"/>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5DCE8F8-A580-44CB-9568-80D2681A1905}"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http://www.tsts.org.cn</a:t>
            </a:r>
            <a:endParaRPr lang="zh-CN" altLang="en-US"/>
          </a:p>
        </p:txBody>
      </p:sp>
      <p:sp>
        <p:nvSpPr>
          <p:cNvPr id="7" name="灯片编号占位符 6"/>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D7C5838-4A6B-4CE0-AF74-BF79B8ED9498}"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http://www.tsts.org.cn</a:t>
            </a:r>
            <a:endParaRPr lang="zh-CN" altLang="en-US"/>
          </a:p>
        </p:txBody>
      </p:sp>
      <p:sp>
        <p:nvSpPr>
          <p:cNvPr id="9" name="灯片编号占位符 8"/>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2A9AC6-963B-43D4-B12E-16F4BD61120E}"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http://www.tsts.org.cn</a:t>
            </a:r>
            <a:endParaRPr lang="zh-CN" altLang="en-US"/>
          </a:p>
        </p:txBody>
      </p:sp>
      <p:sp>
        <p:nvSpPr>
          <p:cNvPr id="5" name="灯片编号占位符 4"/>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D08522-F744-4AC7-BC9F-3FD2C0BB6195}"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a:t>http://www.tsts.org.cn</a:t>
            </a:r>
            <a:endParaRPr lang="zh-CN" altLang="en-US"/>
          </a:p>
        </p:txBody>
      </p:sp>
      <p:sp>
        <p:nvSpPr>
          <p:cNvPr id="4" name="灯片编号占位符 3"/>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981C838-E3E7-4412-9472-E0A650190464}"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http://www.tsts.org.cn</a:t>
            </a:r>
            <a:endParaRPr lang="zh-CN" altLang="en-US"/>
          </a:p>
        </p:txBody>
      </p:sp>
      <p:sp>
        <p:nvSpPr>
          <p:cNvPr id="7" name="灯片编号占位符 6"/>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13A016-549F-4F34-993D-AABEA8BFC6C5}"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http://www.tsts.org.cn</a:t>
            </a:r>
            <a:endParaRPr lang="zh-CN" altLang="en-US"/>
          </a:p>
        </p:txBody>
      </p:sp>
      <p:sp>
        <p:nvSpPr>
          <p:cNvPr id="7" name="灯片编号占位符 6"/>
          <p:cNvSpPr>
            <a:spLocks noGrp="1"/>
          </p:cNvSpPr>
          <p:nvPr>
            <p:ph type="sldNum" sz="quarter" idx="12"/>
          </p:nvPr>
        </p:nvSpPr>
        <p:spPr/>
        <p:txBody>
          <a:bodyPr/>
          <a:lstStyle/>
          <a:p>
            <a:fld id="{BACEA34F-F92A-483E-A210-7A2A5C9CC5B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BFA35-36C6-4357-AB8A-06B72658D37B}" type="datetime1">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http://www.tsts.org.cn</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EA34F-F92A-483E-A210-7A2A5C9CC5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7504" y="260648"/>
            <a:ext cx="8784976" cy="4608512"/>
            <a:chOff x="107504" y="260648"/>
            <a:chExt cx="8784976" cy="4608512"/>
          </a:xfrm>
        </p:grpSpPr>
        <p:sp>
          <p:nvSpPr>
            <p:cNvPr id="10" name="TextBox 9"/>
            <p:cNvSpPr txBox="1"/>
            <p:nvPr/>
          </p:nvSpPr>
          <p:spPr>
            <a:xfrm>
              <a:off x="1187624" y="1643050"/>
              <a:ext cx="7200800" cy="2062103"/>
            </a:xfrm>
            <a:prstGeom prst="rect">
              <a:avLst/>
            </a:prstGeom>
            <a:noFill/>
          </p:spPr>
          <p:txBody>
            <a:bodyPr wrap="square" rtlCol="0">
              <a:spAutoFit/>
            </a:bodyPr>
            <a:lstStyle/>
            <a:p>
              <a:pPr algn="dist"/>
              <a:r>
                <a:rPr lang="zh-CN" altLang="en-GB" sz="4400" dirty="0" smtClean="0">
                  <a:ea typeface="宋体" panose="02010600030101010101" pitchFamily="2" charset="-122"/>
                </a:rPr>
                <a:t>河南省科技统计培训</a:t>
              </a:r>
              <a:br>
                <a:rPr lang="zh-CN" altLang="en-GB" sz="4400" dirty="0" smtClean="0">
                  <a:ea typeface="宋体" panose="02010600030101010101" pitchFamily="2" charset="-122"/>
                </a:rPr>
              </a:br>
              <a:r>
                <a:rPr lang="zh-CN" altLang="en-US" sz="4400" dirty="0" smtClean="0">
                  <a:ea typeface="宋体" panose="02010600030101010101" pitchFamily="2" charset="-122"/>
                </a:rPr>
                <a:t>国家科技计划项目跟踪调查</a:t>
              </a:r>
              <a:endParaRPr lang="zh-CN" altLang="en-US" sz="4400" dirty="0">
                <a:latin typeface="黑体" panose="02010609060101010101" pitchFamily="49" charset="-122"/>
                <a:ea typeface="黑体" panose="02010609060101010101" pitchFamily="49" charset="-122"/>
              </a:endParaRPr>
            </a:p>
            <a:p>
              <a:pPr algn="ctr"/>
              <a:endParaRPr lang="en-US" altLang="zh-CN" sz="4000" dirty="0">
                <a:latin typeface="黑体" panose="02010609060101010101" pitchFamily="49" charset="-122"/>
                <a:ea typeface="黑体" panose="02010609060101010101" pitchFamily="49" charset="-122"/>
              </a:endParaRPr>
            </a:p>
          </p:txBody>
        </p:sp>
        <p:sp>
          <p:nvSpPr>
            <p:cNvPr id="12" name="TextBox 11"/>
            <p:cNvSpPr txBox="1"/>
            <p:nvPr/>
          </p:nvSpPr>
          <p:spPr>
            <a:xfrm>
              <a:off x="107504" y="4284385"/>
              <a:ext cx="8784976" cy="584775"/>
            </a:xfrm>
            <a:prstGeom prst="rect">
              <a:avLst/>
            </a:prstGeom>
            <a:noFill/>
          </p:spPr>
          <p:txBody>
            <a:bodyPr wrap="square" rtlCol="0">
              <a:spAutoFit/>
            </a:bodyPr>
            <a:lstStyle/>
            <a:p>
              <a:pPr algn="ctr"/>
              <a:r>
                <a:rPr lang="zh-CN" altLang="en-US" sz="3200" dirty="0" smtClean="0">
                  <a:latin typeface="华文新魏" panose="02010800040101010101" pitchFamily="2" charset="-122"/>
                  <a:ea typeface="华文新魏" panose="02010800040101010101" pitchFamily="2" charset="-122"/>
                </a:rPr>
                <a:t>河南省科技评估统计中心</a:t>
              </a:r>
              <a:endParaRPr lang="en-US" altLang="zh-CN" sz="3200" dirty="0" smtClean="0">
                <a:latin typeface="华文新魏" panose="02010800040101010101" pitchFamily="2" charset="-122"/>
                <a:ea typeface="华文新魏" panose="02010800040101010101" pitchFamily="2" charset="-122"/>
              </a:endParaRPr>
            </a:p>
          </p:txBody>
        </p:sp>
        <p:grpSp>
          <p:nvGrpSpPr>
            <p:cNvPr id="2" name="组合 1"/>
            <p:cNvGrpSpPr/>
            <p:nvPr/>
          </p:nvGrpSpPr>
          <p:grpSpPr>
            <a:xfrm>
              <a:off x="1287660" y="3091607"/>
              <a:ext cx="6956748" cy="769441"/>
              <a:chOff x="1215652" y="3451647"/>
              <a:chExt cx="6956748" cy="769441"/>
            </a:xfrm>
          </p:grpSpPr>
          <p:cxnSp>
            <p:nvCxnSpPr>
              <p:cNvPr id="11" name="直接连接符 10"/>
              <p:cNvCxnSpPr/>
              <p:nvPr/>
            </p:nvCxnSpPr>
            <p:spPr>
              <a:xfrm flipV="1">
                <a:off x="1259632" y="3645024"/>
                <a:ext cx="6912768" cy="72008"/>
              </a:xfrm>
              <a:prstGeom prst="line">
                <a:avLst/>
              </a:prstGeom>
              <a:ln w="8255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grpSp>
            <p:nvGrpSpPr>
              <p:cNvPr id="13" name="组合 12"/>
              <p:cNvGrpSpPr/>
              <p:nvPr/>
            </p:nvGrpSpPr>
            <p:grpSpPr>
              <a:xfrm>
                <a:off x="1215652" y="3451647"/>
                <a:ext cx="1141302" cy="769441"/>
                <a:chOff x="4582826" y="3284984"/>
                <a:chExt cx="1141302" cy="769441"/>
              </a:xfrm>
            </p:grpSpPr>
            <p:sp>
              <p:nvSpPr>
                <p:cNvPr id="20" name="TextBox 19"/>
                <p:cNvSpPr txBox="1"/>
                <p:nvPr/>
              </p:nvSpPr>
              <p:spPr>
                <a:xfrm>
                  <a:off x="4582826" y="3284984"/>
                  <a:ext cx="565238" cy="769441"/>
                </a:xfrm>
                <a:prstGeom prst="rect">
                  <a:avLst/>
                </a:prstGeom>
                <a:noFill/>
                <a:effectLst>
                  <a:glow rad="228600">
                    <a:schemeClr val="accent2">
                      <a:satMod val="175000"/>
                      <a:alpha val="40000"/>
                    </a:schemeClr>
                  </a:glow>
                </a:effectLst>
              </p:spPr>
              <p:txBody>
                <a:bodyPr wrap="square" rtlCol="0">
                  <a:spAutoFit/>
                </a:bodyPr>
                <a:lstStyle/>
                <a:p>
                  <a:endParaRPr lang="zh-CN" altLang="en-US" sz="4400" b="1" dirty="0">
                    <a:ln w="18000">
                      <a:solidFill>
                        <a:srgbClr val="C00000"/>
                      </a:solidFill>
                      <a:prstDash val="solid"/>
                      <a:miter lim="800000"/>
                    </a:ln>
                    <a:noFill/>
                    <a:effectLst>
                      <a:outerShdw blurRad="50800" dist="38100" dir="5400000" algn="t" rotWithShape="0">
                        <a:prstClr val="black">
                          <a:alpha val="40000"/>
                        </a:prstClr>
                      </a:outerShdw>
                    </a:effectLst>
                    <a:latin typeface="Palace Script MT" panose="030303020206070C0B05" pitchFamily="66" charset="0"/>
                  </a:endParaRPr>
                </a:p>
              </p:txBody>
            </p:sp>
            <p:sp>
              <p:nvSpPr>
                <p:cNvPr id="21" name="TextBox 20"/>
                <p:cNvSpPr txBox="1"/>
                <p:nvPr/>
              </p:nvSpPr>
              <p:spPr>
                <a:xfrm>
                  <a:off x="4896036" y="3573016"/>
                  <a:ext cx="828092" cy="261610"/>
                </a:xfrm>
                <a:prstGeom prst="rect">
                  <a:avLst/>
                </a:prstGeom>
                <a:noFill/>
                <a:ln>
                  <a:noFill/>
                </a:ln>
              </p:spPr>
              <p:txBody>
                <a:bodyPr wrap="square" rtlCol="0">
                  <a:spAutoFit/>
                </a:bodyPr>
                <a:lstStyle/>
                <a:p>
                  <a:endParaRPr lang="zh-CN" altLang="en-US" sz="1050" i="1" dirty="0">
                    <a:ln w="6350">
                      <a:solidFill>
                        <a:srgbClr val="C00000"/>
                      </a:solidFill>
                    </a:ln>
                    <a:solidFill>
                      <a:srgbClr val="C00000"/>
                    </a:solidFill>
                    <a:effectLst>
                      <a:outerShdw blurRad="50800" dist="38100" dir="5400000" algn="t" rotWithShape="0">
                        <a:prstClr val="black">
                          <a:alpha val="40000"/>
                        </a:prstClr>
                      </a:outerShdw>
                    </a:effectLst>
                    <a:latin typeface="Engravers MT" panose="02090707080505020304" pitchFamily="18" charset="0"/>
                  </a:endParaRPr>
                </a:p>
              </p:txBody>
            </p:sp>
          </p:grpSp>
        </p:grpSp>
        <p:sp>
          <p:nvSpPr>
            <p:cNvPr id="22" name="TextBox 21"/>
            <p:cNvSpPr txBox="1"/>
            <p:nvPr/>
          </p:nvSpPr>
          <p:spPr>
            <a:xfrm>
              <a:off x="6948264" y="260648"/>
              <a:ext cx="1800200" cy="253916"/>
            </a:xfrm>
            <a:prstGeom prst="rect">
              <a:avLst/>
            </a:prstGeom>
            <a:noFill/>
          </p:spPr>
          <p:txBody>
            <a:bodyPr wrap="square" rtlCol="0">
              <a:spAutoFit/>
            </a:bodyPr>
            <a:lstStyle/>
            <a:p>
              <a:pPr algn="r"/>
              <a:endParaRPr lang="zh-CN" altLang="en-US" sz="1050"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084818" y="1412776"/>
            <a:ext cx="3523186" cy="2739211"/>
          </a:xfrm>
          <a:prstGeom prst="rect">
            <a:avLst/>
          </a:prstGeom>
          <a:noFill/>
        </p:spPr>
        <p:txBody>
          <a:bodyPr wrap="square" rtlCol="0">
            <a:spAutoFit/>
          </a:bodyPr>
          <a:lstStyle/>
          <a:p>
            <a:pPr>
              <a:lnSpc>
                <a:spcPct val="200000"/>
              </a:lnSpc>
            </a:pPr>
            <a:br>
              <a:rPr lang="zh-CN" altLang="en-US" dirty="0"/>
            </a:br>
            <a:br>
              <a:rPr lang="zh-CN" altLang="en-US" sz="1600"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indent="457200">
              <a:lnSpc>
                <a:spcPct val="20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7544" y="1412776"/>
            <a:ext cx="8568952" cy="3139321"/>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（一） 报表封面</a:t>
            </a:r>
            <a:endParaRPr lang="zh-CN" altLang="en-US" sz="2800" b="1" dirty="0">
              <a:latin typeface="楷体" panose="02010609060101010101" pitchFamily="49" charset="-122"/>
              <a:ea typeface="楷体" panose="02010609060101010101" pitchFamily="49" charset="-122"/>
            </a:endParaRPr>
          </a:p>
          <a:p>
            <a:pPr>
              <a:lnSpc>
                <a:spcPct val="200000"/>
              </a:lnSpc>
            </a:pPr>
            <a:r>
              <a:rPr lang="zh-CN" altLang="en-US" sz="2600" dirty="0" smtClean="0">
                <a:latin typeface="楷体" panose="02010609060101010101" pitchFamily="49" charset="-122"/>
                <a:ea typeface="楷体" panose="02010609060101010101" pitchFamily="49" charset="-122"/>
              </a:rPr>
              <a:t>  课题</a:t>
            </a:r>
            <a:r>
              <a:rPr lang="zh-CN" altLang="en-US" sz="2600" dirty="0">
                <a:latin typeface="楷体" panose="02010609060101010101" pitchFamily="49" charset="-122"/>
                <a:ea typeface="楷体" panose="02010609060101010101" pitchFamily="49" charset="-122"/>
              </a:rPr>
              <a:t>联系的</a:t>
            </a:r>
            <a:r>
              <a:rPr lang="en-US" altLang="zh-CN" sz="2600" dirty="0">
                <a:latin typeface="楷体" panose="02010609060101010101" pitchFamily="49" charset="-122"/>
                <a:ea typeface="楷体" panose="02010609060101010101" pitchFamily="49" charset="-122"/>
              </a:rPr>
              <a:t>E-mail</a:t>
            </a:r>
            <a:r>
              <a:rPr lang="zh-CN" altLang="en-US" sz="2600" dirty="0">
                <a:latin typeface="楷体" panose="02010609060101010101" pitchFamily="49" charset="-122"/>
                <a:ea typeface="楷体" panose="02010609060101010101" pitchFamily="49" charset="-122"/>
              </a:rPr>
              <a:t>地址</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pPr>
              <a:lnSpc>
                <a:spcPct val="200000"/>
              </a:lnSpc>
            </a:pPr>
            <a:r>
              <a:rPr lang="zh-CN" altLang="en-US" sz="2600" dirty="0" smtClean="0">
                <a:latin typeface="楷体" panose="02010609060101010101" pitchFamily="49" charset="-122"/>
                <a:ea typeface="楷体" panose="02010609060101010101" pitchFamily="49" charset="-122"/>
              </a:rPr>
              <a:t>  封面</a:t>
            </a:r>
            <a:r>
              <a:rPr lang="zh-CN" altLang="en-US" sz="2600" dirty="0">
                <a:latin typeface="楷体" panose="02010609060101010101" pitchFamily="49" charset="-122"/>
                <a:ea typeface="楷体" panose="02010609060101010101" pitchFamily="49" charset="-122"/>
              </a:rPr>
              <a:t>中的课题联</a:t>
            </a:r>
            <a:r>
              <a:rPr lang="zh-CN" altLang="en-US" sz="2600" dirty="0" smtClean="0">
                <a:latin typeface="楷体" panose="02010609060101010101" pitchFamily="49" charset="-122"/>
                <a:ea typeface="楷体" panose="02010609060101010101" pitchFamily="49" charset="-122"/>
              </a:rPr>
              <a:t>系</a:t>
            </a:r>
            <a:r>
              <a:rPr lang="en-US" altLang="zh-CN" sz="2600" dirty="0" smtClean="0">
                <a:latin typeface="楷体" panose="02010609060101010101" pitchFamily="49" charset="-122"/>
                <a:ea typeface="楷体" panose="02010609060101010101" pitchFamily="49" charset="-122"/>
              </a:rPr>
              <a:t>E-mail</a:t>
            </a:r>
            <a:r>
              <a:rPr lang="zh-CN" altLang="en-US" sz="2600" dirty="0">
                <a:latin typeface="楷体" panose="02010609060101010101" pitchFamily="49" charset="-122"/>
                <a:ea typeface="楷体" panose="02010609060101010101" pitchFamily="49" charset="-122"/>
              </a:rPr>
              <a:t>地址（</a:t>
            </a:r>
            <a:r>
              <a:rPr lang="en-US" altLang="zh-CN" sz="2600" dirty="0">
                <a:latin typeface="楷体" panose="02010609060101010101" pitchFamily="49" charset="-122"/>
                <a:ea typeface="楷体" panose="02010609060101010101" pitchFamily="49" charset="-122"/>
              </a:rPr>
              <a:t>JB03)</a:t>
            </a:r>
            <a:r>
              <a:rPr lang="zh-CN" altLang="en-US" sz="2600" dirty="0">
                <a:latin typeface="楷体" panose="02010609060101010101" pitchFamily="49" charset="-122"/>
                <a:ea typeface="楷体" panose="02010609060101010101" pitchFamily="49" charset="-122"/>
              </a:rPr>
              <a:t>要求必须准确填写，涉及用户密码找回。</a:t>
            </a:r>
            <a:endParaRPr lang="zh-CN" altLang="en-US"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467544" y="1412776"/>
            <a:ext cx="8568952" cy="738664"/>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（二</a:t>
            </a:r>
            <a:r>
              <a:rPr lang="zh-CN" altLang="en-US" sz="2800" b="1" dirty="0" smtClean="0">
                <a:latin typeface="楷体" panose="02010609060101010101" pitchFamily="49" charset="-122"/>
                <a:ea typeface="楷体" panose="02010609060101010101" pitchFamily="49" charset="-122"/>
              </a:rPr>
              <a:t>）基本情况</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专利指标</a:t>
            </a:r>
            <a:endParaRPr lang="en-US" altLang="zh-CN" sz="2800" b="1" dirty="0">
              <a:latin typeface="楷体" panose="02010609060101010101" pitchFamily="49" charset="-122"/>
              <a:ea typeface="楷体" panose="02010609060101010101" pitchFamily="49" charset="-122"/>
            </a:endParaRPr>
          </a:p>
        </p:txBody>
      </p:sp>
      <p:sp>
        <p:nvSpPr>
          <p:cNvPr id="9" name="矩形 8"/>
          <p:cNvSpPr/>
          <p:nvPr/>
        </p:nvSpPr>
        <p:spPr>
          <a:xfrm>
            <a:off x="539552" y="2204864"/>
            <a:ext cx="8136904" cy="3949607"/>
          </a:xfrm>
          <a:prstGeom prst="rect">
            <a:avLst/>
          </a:prstGeom>
        </p:spPr>
        <p:txBody>
          <a:bodyPr wrap="square">
            <a:spAutoFit/>
          </a:bodyPr>
          <a:lstStyle/>
          <a:p>
            <a:pPr>
              <a:lnSpc>
                <a:spcPct val="200000"/>
              </a:lnSpc>
            </a:pPr>
            <a:r>
              <a:rPr lang="en-US" altLang="zh-CN" sz="2600" dirty="0" smtClean="0">
                <a:latin typeface="楷体" panose="02010609060101010101" pitchFamily="49" charset="-122"/>
                <a:ea typeface="楷体" panose="02010609060101010101" pitchFamily="49" charset="-122"/>
              </a:rPr>
              <a:t>  2018</a:t>
            </a:r>
            <a:r>
              <a:rPr lang="zh-CN" altLang="en-US" sz="2600" dirty="0" smtClean="0">
                <a:latin typeface="楷体" panose="02010609060101010101" pitchFamily="49" charset="-122"/>
                <a:ea typeface="楷体" panose="02010609060101010101" pitchFamily="49" charset="-122"/>
              </a:rPr>
              <a:t>年度提出专利申请其中发明专利申请（</a:t>
            </a:r>
            <a:r>
              <a:rPr lang="en-US" altLang="zh-CN" sz="2600" dirty="0" smtClean="0">
                <a:latin typeface="楷体" panose="02010609060101010101" pitchFamily="49" charset="-122"/>
                <a:ea typeface="楷体" panose="02010609060101010101" pitchFamily="49" charset="-122"/>
              </a:rPr>
              <a:t>GA220</a:t>
            </a:r>
            <a:r>
              <a:rPr lang="zh-CN" altLang="en-US" sz="2600" dirty="0" smtClean="0">
                <a:latin typeface="楷体" panose="02010609060101010101" pitchFamily="49" charset="-122"/>
                <a:ea typeface="楷体" panose="02010609060101010101" pitchFamily="49" charset="-122"/>
              </a:rPr>
              <a:t>）数量需大于等于附表</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中申请年度为</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的数量。本课题累计申请专利其中</a:t>
            </a:r>
            <a:r>
              <a:rPr lang="en-US" altLang="zh-CN" sz="2600" dirty="0" smtClean="0">
                <a:latin typeface="楷体" panose="02010609060101010101" pitchFamily="49" charset="-122"/>
                <a:ea typeface="楷体" panose="02010609060101010101" pitchFamily="49" charset="-122"/>
              </a:rPr>
              <a:t>GA611</a:t>
            </a:r>
            <a:r>
              <a:rPr lang="zh-CN" altLang="en-US" sz="2600" dirty="0" smtClean="0">
                <a:latin typeface="楷体" panose="02010609060101010101" pitchFamily="49" charset="-122"/>
                <a:ea typeface="楷体" panose="02010609060101010101" pitchFamily="49" charset="-122"/>
              </a:rPr>
              <a:t>（发明专利）数需大于等于附表</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中所填写的发明专利数。</a:t>
            </a:r>
            <a:endParaRPr lang="zh-CN" altLang="en-US" sz="2600" dirty="0" smtClean="0">
              <a:latin typeface="楷体" panose="02010609060101010101" pitchFamily="49" charset="-122"/>
              <a:ea typeface="楷体" panose="02010609060101010101" pitchFamily="49" charset="-122"/>
            </a:endParaRPr>
          </a:p>
          <a:p>
            <a:pPr>
              <a:lnSpc>
                <a:spcPct val="200000"/>
              </a:lnSpc>
            </a:pPr>
            <a:r>
              <a:rPr lang="zh-CN" altLang="en-US" sz="2600" dirty="0" smtClean="0">
                <a:latin typeface="楷体" panose="02010609060101010101" pitchFamily="49" charset="-122"/>
                <a:ea typeface="楷体" panose="02010609060101010101" pitchFamily="49" charset="-122"/>
              </a:rPr>
              <a:t>  </a:t>
            </a:r>
            <a:endParaRPr lang="zh-CN" altLang="en-US"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467544" y="1412776"/>
            <a:ext cx="8568952" cy="637675"/>
          </a:xfrm>
          <a:prstGeom prst="rect">
            <a:avLst/>
          </a:prstGeom>
          <a:noFill/>
        </p:spPr>
        <p:txBody>
          <a:bodyPr wrap="square" rtlCol="0">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（二）基本情况</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专利指标</a:t>
            </a:r>
            <a:endParaRPr lang="en-US" altLang="zh-CN" sz="2800" b="1" dirty="0">
              <a:latin typeface="楷体" panose="02010609060101010101" pitchFamily="49" charset="-122"/>
              <a:ea typeface="楷体" panose="02010609060101010101" pitchFamily="49" charset="-122"/>
            </a:endParaRPr>
          </a:p>
        </p:txBody>
      </p:sp>
      <p:sp>
        <p:nvSpPr>
          <p:cNvPr id="9" name="矩形 8"/>
          <p:cNvSpPr/>
          <p:nvPr/>
        </p:nvSpPr>
        <p:spPr>
          <a:xfrm>
            <a:off x="611560" y="2204864"/>
            <a:ext cx="7776864" cy="1692771"/>
          </a:xfrm>
          <a:prstGeom prst="rect">
            <a:avLst/>
          </a:prstGeom>
        </p:spPr>
        <p:txBody>
          <a:bodyPr wrap="square">
            <a:spAutoFit/>
          </a:bodyPr>
          <a:lstStyle/>
          <a:p>
            <a:pPr>
              <a:lnSpc>
                <a:spcPct val="200000"/>
              </a:lnSpc>
            </a:pPr>
            <a:r>
              <a:rPr lang="zh-CN" altLang="en-US" sz="2600" dirty="0" smtClean="0">
                <a:latin typeface="楷体" panose="02010609060101010101" pitchFamily="49" charset="-122"/>
                <a:ea typeface="楷体" panose="02010609060101010101" pitchFamily="49" charset="-122"/>
              </a:rPr>
              <a:t>   </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年度缴纳了专利年费的发明专利</a:t>
            </a:r>
            <a:r>
              <a:rPr lang="en-US" altLang="zh-CN" sz="2600" dirty="0" smtClean="0">
                <a:latin typeface="楷体" panose="02010609060101010101" pitchFamily="49" charset="-122"/>
                <a:ea typeface="楷体" panose="02010609060101010101" pitchFamily="49" charset="-122"/>
              </a:rPr>
              <a:t>(GA631)</a:t>
            </a:r>
            <a:r>
              <a:rPr lang="zh-CN" altLang="en-US" sz="2600" dirty="0" smtClean="0">
                <a:latin typeface="楷体" panose="02010609060101010101" pitchFamily="49" charset="-122"/>
                <a:ea typeface="楷体" panose="02010609060101010101" pitchFamily="49" charset="-122"/>
              </a:rPr>
              <a:t>应大于等于附表</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中专利状态为</a:t>
            </a:r>
            <a:r>
              <a:rPr lang="en-US" altLang="zh-CN" sz="2600" dirty="0" smtClean="0">
                <a:latin typeface="楷体" panose="02010609060101010101" pitchFamily="49" charset="-122"/>
                <a:ea typeface="楷体" panose="02010609060101010101" pitchFamily="49" charset="-122"/>
              </a:rPr>
              <a:t>4.</a:t>
            </a:r>
            <a:r>
              <a:rPr lang="zh-CN" altLang="en-US" sz="2600" dirty="0" smtClean="0">
                <a:latin typeface="楷体" panose="02010609060101010101" pitchFamily="49" charset="-122"/>
                <a:ea typeface="楷体" panose="02010609060101010101" pitchFamily="49" charset="-122"/>
              </a:rPr>
              <a:t>专利权有效的数量。</a:t>
            </a:r>
            <a:endParaRPr lang="zh-CN" altLang="en-US"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980728"/>
            <a:ext cx="5410944" cy="216024"/>
          </a:xfrm>
        </p:spPr>
        <p:txBody>
          <a:bodyPr>
            <a:noAutofit/>
          </a:bodyPr>
          <a:lstStyle/>
          <a:p>
            <a:r>
              <a:rPr lang="zh-CN" altLang="en-US" sz="3200" dirty="0" smtClean="0">
                <a:latin typeface="黑体" panose="02010609060101010101" pitchFamily="49" charset="-122"/>
                <a:ea typeface="黑体" panose="02010609060101010101" pitchFamily="49" charset="-122"/>
                <a:cs typeface="+mn-cs"/>
              </a:rPr>
              <a:t>二、报表内容及注意事项</a:t>
            </a:r>
            <a:br>
              <a:rPr lang="zh-CN" altLang="en-US" sz="3200" dirty="0" smtClean="0">
                <a:latin typeface="黑体" panose="02010609060101010101" pitchFamily="49" charset="-122"/>
                <a:ea typeface="黑体" panose="02010609060101010101" pitchFamily="49" charset="-122"/>
                <a:cs typeface="+mn-cs"/>
              </a:rPr>
            </a:br>
            <a:endParaRPr lang="zh-CN" altLang="en-US" sz="3200" dirty="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p:txBody>
          <a:bodyPr>
            <a:normAutofit/>
          </a:bodyPr>
          <a:lstStyle/>
          <a:p>
            <a:pPr>
              <a:buNone/>
            </a:pPr>
            <a:r>
              <a:rPr lang="zh-CN" altLang="en-US" sz="2800" b="1" dirty="0" smtClean="0">
                <a:latin typeface="楷体" panose="02010609060101010101" pitchFamily="49" charset="-122"/>
                <a:ea typeface="楷体" panose="02010609060101010101" pitchFamily="49" charset="-122"/>
              </a:rPr>
              <a:t>（二）基本情况</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成果推广及产业化情况</a:t>
            </a:r>
            <a:endParaRPr lang="en-US" altLang="zh-CN" sz="2800" b="1" dirty="0" smtClean="0">
              <a:latin typeface="楷体" panose="02010609060101010101" pitchFamily="49" charset="-122"/>
              <a:ea typeface="楷体" panose="02010609060101010101" pitchFamily="49" charset="-122"/>
            </a:endParaRPr>
          </a:p>
          <a:p>
            <a:pPr>
              <a:spcBef>
                <a:spcPts val="0"/>
              </a:spcBef>
              <a:buNone/>
            </a:pPr>
            <a:r>
              <a:rPr lang="zh-CN" altLang="en-US" sz="2600" dirty="0" smtClean="0">
                <a:latin typeface="楷体" panose="02010609060101010101" pitchFamily="49" charset="-122"/>
                <a:ea typeface="楷体" panose="02010609060101010101" pitchFamily="49" charset="-122"/>
              </a:rPr>
              <a:t>  </a:t>
            </a:r>
            <a:endParaRPr lang="en-US" altLang="zh-CN" sz="2600" dirty="0" smtClean="0">
              <a:latin typeface="楷体" panose="02010609060101010101" pitchFamily="49" charset="-122"/>
              <a:ea typeface="楷体" panose="02010609060101010101" pitchFamily="49" charset="-122"/>
            </a:endParaRPr>
          </a:p>
          <a:p>
            <a:pPr>
              <a:lnSpc>
                <a:spcPct val="150000"/>
              </a:lnSpc>
              <a:spcBef>
                <a:spcPts val="0"/>
              </a:spcBef>
              <a:buNone/>
            </a:pPr>
            <a:r>
              <a:rPr lang="en-US" altLang="zh-CN" sz="2600" dirty="0" smtClean="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本课题成果应用范围</a:t>
            </a:r>
            <a:r>
              <a:rPr lang="en-US" altLang="zh-CN" sz="2600" dirty="0" smtClean="0">
                <a:latin typeface="楷体" panose="02010609060101010101" pitchFamily="49" charset="-122"/>
                <a:ea typeface="楷体" panose="02010609060101010101" pitchFamily="49" charset="-122"/>
              </a:rPr>
              <a:t>(GC100)</a:t>
            </a:r>
            <a:r>
              <a:rPr lang="zh-CN" altLang="en-US" sz="2600" dirty="0" smtClean="0">
                <a:latin typeface="楷体" panose="02010609060101010101" pitchFamily="49" charset="-122"/>
                <a:ea typeface="楷体" panose="02010609060101010101" pitchFamily="49" charset="-122"/>
              </a:rPr>
              <a:t>，如上年填写为</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本课题成果除用于课题承担单位外，已实现行业内推广，之后的调查年度不得填写为</a:t>
            </a:r>
            <a:r>
              <a:rPr lang="en-US" altLang="zh-CN" sz="2600" dirty="0" smtClean="0">
                <a:latin typeface="楷体" panose="02010609060101010101" pitchFamily="49" charset="-122"/>
                <a:ea typeface="楷体" panose="02010609060101010101" pitchFamily="49" charset="-122"/>
              </a:rPr>
              <a:t>1</a:t>
            </a:r>
            <a:r>
              <a:rPr lang="zh-CN" altLang="en-US" sz="2600" dirty="0" smtClean="0">
                <a:latin typeface="楷体" panose="02010609060101010101" pitchFamily="49" charset="-122"/>
                <a:ea typeface="楷体" panose="02010609060101010101" pitchFamily="49" charset="-122"/>
              </a:rPr>
              <a:t>（本课题成果当前只在课题承担单位内应用，尚未进一步推广）。</a:t>
            </a:r>
            <a:endParaRPr lang="zh-CN" altLang="en-US" sz="26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grpSp>
        <p:nvGrpSpPr>
          <p:cNvPr id="6" name="组合 5"/>
          <p:cNvGrpSpPr/>
          <p:nvPr/>
        </p:nvGrpSpPr>
        <p:grpSpPr>
          <a:xfrm>
            <a:off x="611560" y="1195661"/>
            <a:ext cx="8136904" cy="5338975"/>
            <a:chOff x="611560" y="1195661"/>
            <a:chExt cx="8136904" cy="5338975"/>
          </a:xfrm>
        </p:grpSpPr>
        <p:cxnSp>
          <p:nvCxnSpPr>
            <p:cNvPr id="8" name="直接连接符 7"/>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6635080" cy="724942"/>
          </a:xfrm>
        </p:spPr>
        <p:txBody>
          <a:bodyPr>
            <a:normAutofit fontScale="90000"/>
          </a:bodyPr>
          <a:lstStyle/>
          <a:p>
            <a:r>
              <a:rPr lang="zh-CN" altLang="en-US" sz="3600" dirty="0" smtClean="0">
                <a:latin typeface="黑体" panose="02010609060101010101" pitchFamily="49" charset="-122"/>
                <a:ea typeface="黑体" panose="02010609060101010101" pitchFamily="49" charset="-122"/>
                <a:cs typeface="+mn-cs"/>
              </a:rPr>
              <a:t>二、报表内容及注意事项</a:t>
            </a:r>
            <a:br>
              <a:rPr lang="zh-CN" altLang="en-US" sz="3600" dirty="0" smtClean="0">
                <a:latin typeface="黑体" panose="02010609060101010101" pitchFamily="49" charset="-122"/>
                <a:ea typeface="黑体" panose="02010609060101010101" pitchFamily="49" charset="-122"/>
                <a:cs typeface="+mn-cs"/>
              </a:rPr>
            </a:br>
            <a:endParaRPr lang="zh-CN" altLang="en-US" sz="3600" dirty="0" smtClean="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p:txBody>
          <a:bodyPr>
            <a:normAutofit/>
          </a:bodyPr>
          <a:lstStyle/>
          <a:p>
            <a:pPr>
              <a:buNone/>
            </a:pPr>
            <a:r>
              <a:rPr lang="zh-CN" altLang="en-US" sz="2800" b="1" dirty="0" smtClean="0">
                <a:latin typeface="楷体" panose="02010609060101010101" pitchFamily="49" charset="-122"/>
                <a:ea typeface="楷体" panose="02010609060101010101" pitchFamily="49" charset="-122"/>
              </a:rPr>
              <a:t>（二）基本情况</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成果推广及产业化情况</a:t>
            </a:r>
            <a:endParaRPr lang="zh-CN" altLang="en-US" sz="2800" b="1" dirty="0" smtClean="0">
              <a:latin typeface="楷体" panose="02010609060101010101" pitchFamily="49" charset="-122"/>
              <a:ea typeface="楷体" panose="02010609060101010101" pitchFamily="49" charset="-122"/>
            </a:endParaRPr>
          </a:p>
          <a:p>
            <a:pPr>
              <a:lnSpc>
                <a:spcPct val="160000"/>
              </a:lnSpc>
              <a:buNone/>
            </a:pPr>
            <a:r>
              <a:rPr lang="zh-CN" altLang="en-US" sz="2600" dirty="0" smtClean="0">
                <a:latin typeface="楷体" panose="02010609060101010101" pitchFamily="49" charset="-122"/>
                <a:ea typeface="楷体" panose="02010609060101010101" pitchFamily="49" charset="-122"/>
              </a:rPr>
              <a:t>    本课题成果的应用规模</a:t>
            </a:r>
            <a:r>
              <a:rPr lang="en-US" altLang="zh-CN" sz="2600" dirty="0" smtClean="0">
                <a:latin typeface="楷体" panose="02010609060101010101" pitchFamily="49" charset="-122"/>
                <a:ea typeface="楷体" panose="02010609060101010101" pitchFamily="49" charset="-122"/>
              </a:rPr>
              <a:t>(GC210)</a:t>
            </a:r>
            <a:r>
              <a:rPr lang="zh-CN" altLang="en-US" sz="2600" dirty="0" smtClean="0">
                <a:latin typeface="楷体" panose="02010609060101010101" pitchFamily="49" charset="-122"/>
                <a:ea typeface="楷体" panose="02010609060101010101" pitchFamily="49" charset="-122"/>
              </a:rPr>
              <a:t>，如上年填写为</a:t>
            </a:r>
            <a:r>
              <a:rPr lang="en-US" altLang="zh-CN" sz="2600" dirty="0" smtClean="0">
                <a:latin typeface="楷体" panose="02010609060101010101" pitchFamily="49" charset="-122"/>
                <a:ea typeface="楷体" panose="02010609060101010101" pitchFamily="49" charset="-122"/>
              </a:rPr>
              <a:t>3.</a:t>
            </a:r>
            <a:r>
              <a:rPr lang="zh-CN" altLang="en-US" sz="2600" dirty="0" smtClean="0">
                <a:latin typeface="楷体" panose="02010609060101010101" pitchFamily="49" charset="-122"/>
                <a:ea typeface="楷体" panose="02010609060101010101" pitchFamily="49" charset="-122"/>
              </a:rPr>
              <a:t>实现较大规模应用，之后的调查年度不得填写为</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实现中等规模应用、</a:t>
            </a:r>
            <a:r>
              <a:rPr lang="en-US" altLang="zh-CN" sz="2600" dirty="0" smtClean="0">
                <a:latin typeface="楷体" panose="02010609060101010101" pitchFamily="49" charset="-122"/>
                <a:ea typeface="楷体" panose="02010609060101010101" pitchFamily="49" charset="-122"/>
              </a:rPr>
              <a:t>1.</a:t>
            </a:r>
            <a:r>
              <a:rPr lang="zh-CN" altLang="en-US" sz="2600" dirty="0" smtClean="0">
                <a:latin typeface="楷体" panose="02010609060101010101" pitchFamily="49" charset="-122"/>
                <a:ea typeface="楷体" panose="02010609060101010101" pitchFamily="49" charset="-122"/>
              </a:rPr>
              <a:t>实现较小规模应用；如上年填写为</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实现中等规模应用，之后调查年度不得填写为</a:t>
            </a:r>
            <a:r>
              <a:rPr lang="en-US" altLang="zh-CN" sz="2600" dirty="0" smtClean="0">
                <a:latin typeface="楷体" panose="02010609060101010101" pitchFamily="49" charset="-122"/>
                <a:ea typeface="楷体" panose="02010609060101010101" pitchFamily="49" charset="-122"/>
              </a:rPr>
              <a:t>1.</a:t>
            </a:r>
            <a:r>
              <a:rPr lang="zh-CN" altLang="en-US" sz="2600" dirty="0" smtClean="0">
                <a:latin typeface="楷体" panose="02010609060101010101" pitchFamily="49" charset="-122"/>
                <a:ea typeface="楷体" panose="02010609060101010101" pitchFamily="49" charset="-122"/>
              </a:rPr>
              <a:t>实现较小规模应用。</a:t>
            </a:r>
            <a:endParaRPr lang="zh-CN" altLang="en-US" sz="26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6419056" cy="724942"/>
          </a:xfrm>
        </p:spPr>
        <p:txBody>
          <a:bodyPr>
            <a:normAutofit fontScale="90000"/>
          </a:bodyPr>
          <a:lstStyle/>
          <a:p>
            <a:r>
              <a:rPr lang="zh-CN" altLang="en-US" sz="3600" dirty="0" smtClean="0">
                <a:latin typeface="黑体" panose="02010609060101010101" pitchFamily="49" charset="-122"/>
                <a:ea typeface="黑体" panose="02010609060101010101" pitchFamily="49" charset="-122"/>
                <a:cs typeface="+mn-cs"/>
              </a:rPr>
              <a:t>二、报表内容及注意事项</a:t>
            </a:r>
            <a:br>
              <a:rPr lang="zh-CN" altLang="en-US" sz="3600" dirty="0" smtClean="0">
                <a:latin typeface="黑体" panose="02010609060101010101" pitchFamily="49" charset="-122"/>
                <a:ea typeface="黑体" panose="02010609060101010101" pitchFamily="49" charset="-122"/>
                <a:cs typeface="+mn-cs"/>
              </a:rPr>
            </a:br>
            <a:endParaRPr lang="zh-CN" altLang="en-US" sz="3600" dirty="0" smtClean="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p:txBody>
          <a:bodyPr>
            <a:normAutofit/>
          </a:bodyPr>
          <a:lstStyle/>
          <a:p>
            <a:pPr>
              <a:buNone/>
            </a:pPr>
            <a:r>
              <a:rPr lang="zh-CN" altLang="en-US" sz="3000" b="1" dirty="0" smtClean="0">
                <a:latin typeface="楷体" panose="02010609060101010101" pitchFamily="49" charset="-122"/>
                <a:ea typeface="楷体" panose="02010609060101010101" pitchFamily="49" charset="-122"/>
              </a:rPr>
              <a:t>（二）基本情况</a:t>
            </a:r>
            <a:r>
              <a:rPr lang="en-US" altLang="zh-CN" sz="3000" b="1" dirty="0" smtClean="0">
                <a:latin typeface="楷体" panose="02010609060101010101" pitchFamily="49" charset="-122"/>
                <a:ea typeface="楷体" panose="02010609060101010101" pitchFamily="49" charset="-122"/>
              </a:rPr>
              <a:t>---</a:t>
            </a:r>
            <a:r>
              <a:rPr lang="zh-CN" altLang="en-US" sz="3000" b="1" dirty="0" smtClean="0">
                <a:latin typeface="楷体" panose="02010609060101010101" pitchFamily="49" charset="-122"/>
                <a:ea typeface="楷体" panose="02010609060101010101" pitchFamily="49" charset="-122"/>
              </a:rPr>
              <a:t>成果推广及产业化情况</a:t>
            </a:r>
            <a:endParaRPr lang="zh-CN" altLang="en-US" sz="3000" b="1" dirty="0" smtClean="0">
              <a:latin typeface="楷体" panose="02010609060101010101" pitchFamily="49" charset="-122"/>
              <a:ea typeface="楷体" panose="02010609060101010101" pitchFamily="49" charset="-122"/>
            </a:endParaRPr>
          </a:p>
          <a:p>
            <a:pPr>
              <a:lnSpc>
                <a:spcPct val="150000"/>
              </a:lnSpc>
              <a:buNone/>
            </a:pPr>
            <a:r>
              <a:rPr lang="zh-CN" altLang="en-US" sz="2600" dirty="0" smtClean="0">
                <a:latin typeface="楷体" panose="02010609060101010101" pitchFamily="49" charset="-122"/>
                <a:ea typeface="楷体" panose="02010609060101010101" pitchFamily="49" charset="-122"/>
              </a:rPr>
              <a:t>    本课题成果形成产品应用于市场情况。课题结束时成果应用于市场情况</a:t>
            </a:r>
            <a:r>
              <a:rPr lang="en-US" altLang="zh-CN" sz="2600" dirty="0" smtClean="0">
                <a:latin typeface="楷体" panose="02010609060101010101" pitchFamily="49" charset="-122"/>
                <a:ea typeface="楷体" panose="02010609060101010101" pitchFamily="49" charset="-122"/>
              </a:rPr>
              <a:t>(GC310)</a:t>
            </a:r>
            <a:r>
              <a:rPr lang="zh-CN" altLang="en-US" sz="2600" dirty="0" smtClean="0">
                <a:latin typeface="楷体" panose="02010609060101010101" pitchFamily="49" charset="-122"/>
                <a:ea typeface="楷体" panose="02010609060101010101" pitchFamily="49" charset="-122"/>
              </a:rPr>
              <a:t>填写值需小于等于</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年课题成果应用于市场情况</a:t>
            </a:r>
            <a:r>
              <a:rPr lang="en-US" altLang="zh-CN" sz="2600" dirty="0" smtClean="0">
                <a:latin typeface="楷体" panose="02010609060101010101" pitchFamily="49" charset="-122"/>
                <a:ea typeface="楷体" panose="02010609060101010101" pitchFamily="49" charset="-122"/>
              </a:rPr>
              <a:t>(GC320)</a:t>
            </a:r>
            <a:r>
              <a:rPr lang="zh-CN" altLang="en-US" sz="2600" dirty="0" smtClean="0">
                <a:latin typeface="楷体" panose="02010609060101010101" pitchFamily="49" charset="-122"/>
                <a:ea typeface="楷体" panose="02010609060101010101" pitchFamily="49" charset="-122"/>
              </a:rPr>
              <a:t>填写的值。</a:t>
            </a:r>
            <a:r>
              <a:rPr lang="en-US" altLang="zh-CN" sz="2600" dirty="0" smtClean="0">
                <a:latin typeface="楷体" panose="02010609060101010101" pitchFamily="49" charset="-122"/>
                <a:ea typeface="楷体" panose="02010609060101010101" pitchFamily="49" charset="-122"/>
              </a:rPr>
              <a:t>GC310</a:t>
            </a:r>
            <a:r>
              <a:rPr lang="zh-CN" altLang="en-US" sz="2600" dirty="0" smtClean="0">
                <a:latin typeface="楷体" panose="02010609060101010101" pitchFamily="49" charset="-122"/>
                <a:ea typeface="楷体" panose="02010609060101010101" pitchFamily="49" charset="-122"/>
              </a:rPr>
              <a:t>填写一次后不应出现变化； </a:t>
            </a:r>
            <a:r>
              <a:rPr lang="en-US" altLang="zh-CN" sz="2600" dirty="0" smtClean="0">
                <a:latin typeface="楷体" panose="02010609060101010101" pitchFamily="49" charset="-122"/>
                <a:ea typeface="楷体" panose="02010609060101010101" pitchFamily="49" charset="-122"/>
              </a:rPr>
              <a:t>GC320</a:t>
            </a:r>
            <a:r>
              <a:rPr lang="zh-CN" altLang="en-US" sz="2600" dirty="0" smtClean="0">
                <a:latin typeface="楷体" panose="02010609060101010101" pitchFamily="49" charset="-122"/>
                <a:ea typeface="楷体" panose="02010609060101010101" pitchFamily="49" charset="-122"/>
              </a:rPr>
              <a:t>填写值不得小于之前年度填写值。</a:t>
            </a:r>
            <a:endParaRPr lang="zh-CN" altLang="en-US" sz="26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6347048" cy="724942"/>
          </a:xfrm>
        </p:spPr>
        <p:txBody>
          <a:bodyPr>
            <a:normAutofit fontScale="90000"/>
          </a:bodyPr>
          <a:lstStyle/>
          <a:p>
            <a:r>
              <a:rPr lang="zh-CN" altLang="en-US" sz="3600" dirty="0" smtClean="0">
                <a:latin typeface="黑体" panose="02010609060101010101" pitchFamily="49" charset="-122"/>
                <a:ea typeface="黑体" panose="02010609060101010101" pitchFamily="49" charset="-122"/>
                <a:cs typeface="+mn-cs"/>
              </a:rPr>
              <a:t>二、报表内容及注意事项</a:t>
            </a:r>
            <a:br>
              <a:rPr lang="zh-CN" altLang="en-US" sz="3600" dirty="0" smtClean="0">
                <a:latin typeface="黑体" panose="02010609060101010101" pitchFamily="49" charset="-122"/>
                <a:ea typeface="黑体" panose="02010609060101010101" pitchFamily="49" charset="-122"/>
                <a:cs typeface="+mn-cs"/>
              </a:rPr>
            </a:br>
            <a:endParaRPr lang="zh-CN" altLang="en-US" sz="3600" dirty="0" smtClean="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a:xfrm>
            <a:off x="323528" y="1600200"/>
            <a:ext cx="8363272" cy="4525963"/>
          </a:xfrm>
        </p:spPr>
        <p:txBody>
          <a:bodyPr/>
          <a:lstStyle/>
          <a:p>
            <a:pPr>
              <a:buNone/>
            </a:pPr>
            <a:r>
              <a:rPr lang="zh-CN" altLang="en-US" sz="3000" b="1" dirty="0" smtClean="0">
                <a:latin typeface="楷体" panose="02010609060101010101" pitchFamily="49" charset="-122"/>
                <a:ea typeface="楷体" panose="02010609060101010101" pitchFamily="49" charset="-122"/>
              </a:rPr>
              <a:t>（三）附表</a:t>
            </a:r>
            <a:endParaRPr lang="en-US" altLang="zh-CN" sz="3000" b="1" dirty="0" smtClean="0">
              <a:latin typeface="楷体" panose="02010609060101010101" pitchFamily="49" charset="-122"/>
              <a:ea typeface="楷体" panose="02010609060101010101" pitchFamily="49" charset="-122"/>
            </a:endParaRPr>
          </a:p>
          <a:p>
            <a:pPr>
              <a:lnSpc>
                <a:spcPct val="150000"/>
              </a:lnSpc>
              <a:spcBef>
                <a:spcPts val="0"/>
              </a:spcBef>
              <a:buNone/>
            </a:pPr>
            <a:r>
              <a:rPr lang="zh-CN" altLang="en-US" sz="2600" dirty="0" smtClean="0">
                <a:latin typeface="楷体" panose="02010609060101010101" pitchFamily="49" charset="-122"/>
                <a:ea typeface="楷体" panose="02010609060101010101" pitchFamily="49" charset="-122"/>
              </a:rPr>
              <a:t>      附表</a:t>
            </a:r>
            <a:r>
              <a:rPr lang="en-US" altLang="zh-CN" sz="2600" dirty="0" smtClean="0">
                <a:latin typeface="楷体" panose="02010609060101010101" pitchFamily="49" charset="-122"/>
                <a:ea typeface="楷体" panose="02010609060101010101" pitchFamily="49" charset="-122"/>
              </a:rPr>
              <a:t>1</a:t>
            </a:r>
            <a:r>
              <a:rPr lang="zh-CN" altLang="en-US" sz="2600" dirty="0" smtClean="0">
                <a:latin typeface="楷体" panose="02010609060101010101" pitchFamily="49" charset="-122"/>
                <a:ea typeface="楷体" panose="02010609060101010101" pitchFamily="49" charset="-122"/>
              </a:rPr>
              <a:t>：利用本课题研究成果开展的后续研究项目</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课题一览表，包括项目名称、项目单位、项目投资总额、项目类型、项目来源、参加单位个数（按照单位性质分类）</a:t>
            </a:r>
            <a:endParaRPr lang="en-US" altLang="zh-CN" sz="2600" dirty="0" smtClean="0">
              <a:latin typeface="楷体" panose="02010609060101010101" pitchFamily="49" charset="-122"/>
              <a:ea typeface="楷体" panose="02010609060101010101" pitchFamily="49" charset="-122"/>
            </a:endParaRPr>
          </a:p>
          <a:p>
            <a:pPr>
              <a:lnSpc>
                <a:spcPct val="150000"/>
              </a:lnSpc>
              <a:spcBef>
                <a:spcPts val="0"/>
              </a:spcBef>
              <a:buNone/>
            </a:pPr>
            <a:r>
              <a:rPr lang="zh-CN" altLang="en-US" sz="2600" dirty="0" smtClean="0">
                <a:latin typeface="楷体" panose="02010609060101010101" pitchFamily="49" charset="-122"/>
                <a:ea typeface="楷体" panose="02010609060101010101" pitchFamily="49" charset="-122"/>
              </a:rPr>
              <a:t>      </a:t>
            </a:r>
            <a:r>
              <a:rPr lang="zh-CN" altLang="en-US" sz="2600" dirty="0" smtClean="0">
                <a:solidFill>
                  <a:srgbClr val="FF0000"/>
                </a:solidFill>
                <a:latin typeface="楷体" panose="02010609060101010101" pitchFamily="49" charset="-122"/>
                <a:ea typeface="楷体" panose="02010609060101010101" pitchFamily="49" charset="-122"/>
              </a:rPr>
              <a:t>注意事项</a:t>
            </a:r>
            <a:r>
              <a:rPr lang="zh-CN" altLang="en-US" sz="2600" dirty="0" smtClean="0">
                <a:latin typeface="楷体" panose="02010609060101010101" pitchFamily="49" charset="-122"/>
                <a:ea typeface="楷体" panose="02010609060101010101" pitchFamily="49" charset="-122"/>
              </a:rPr>
              <a:t>：附表</a:t>
            </a:r>
            <a:r>
              <a:rPr lang="en-US" altLang="zh-CN" sz="2600" dirty="0" smtClean="0">
                <a:latin typeface="楷体" panose="02010609060101010101" pitchFamily="49" charset="-122"/>
                <a:ea typeface="楷体" panose="02010609060101010101" pitchFamily="49" charset="-122"/>
              </a:rPr>
              <a:t>1</a:t>
            </a:r>
            <a:r>
              <a:rPr lang="zh-CN" altLang="en-US" sz="2600" dirty="0" smtClean="0">
                <a:latin typeface="楷体" panose="02010609060101010101" pitchFamily="49" charset="-122"/>
                <a:ea typeface="楷体" panose="02010609060101010101" pitchFamily="49" charset="-122"/>
              </a:rPr>
              <a:t>中的参与单位数，包括第一承担单位，注意表内单位性质指标数的填写。</a:t>
            </a:r>
            <a:endParaRPr lang="zh-CN" altLang="en-US" sz="26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6419056" cy="796950"/>
          </a:xfrm>
        </p:spPr>
        <p:txBody>
          <a:bodyPr>
            <a:normAutofit fontScale="90000"/>
          </a:bodyPr>
          <a:lstStyle/>
          <a:p>
            <a:r>
              <a:rPr lang="zh-CN" altLang="en-US" sz="3600" dirty="0" smtClean="0">
                <a:latin typeface="黑体" panose="02010609060101010101" pitchFamily="49" charset="-122"/>
                <a:ea typeface="黑体" panose="02010609060101010101" pitchFamily="49" charset="-122"/>
                <a:cs typeface="+mn-cs"/>
              </a:rPr>
              <a:t>二、报表内容及注意事项</a:t>
            </a:r>
            <a:br>
              <a:rPr lang="zh-CN" altLang="en-US" sz="3600" dirty="0" smtClean="0">
                <a:latin typeface="黑体" panose="02010609060101010101" pitchFamily="49" charset="-122"/>
                <a:ea typeface="黑体" panose="02010609060101010101" pitchFamily="49" charset="-122"/>
                <a:cs typeface="+mn-cs"/>
              </a:rPr>
            </a:br>
            <a:endParaRPr lang="zh-CN" altLang="en-US" sz="3600" dirty="0" smtClean="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p:txBody>
          <a:bodyPr>
            <a:normAutofit fontScale="92500" lnSpcReduction="10000"/>
          </a:bodyPr>
          <a:lstStyle/>
          <a:p>
            <a:pPr>
              <a:buNone/>
            </a:pPr>
            <a:r>
              <a:rPr lang="zh-CN" altLang="en-US" b="1" dirty="0" smtClean="0">
                <a:latin typeface="楷体" panose="02010609060101010101" pitchFamily="49" charset="-122"/>
                <a:ea typeface="楷体" panose="02010609060101010101" pitchFamily="49" charset="-122"/>
              </a:rPr>
              <a:t>（三）附表</a:t>
            </a:r>
            <a:endParaRPr lang="zh-CN" altLang="en-US" b="1" dirty="0" smtClean="0">
              <a:latin typeface="楷体" panose="02010609060101010101" pitchFamily="49" charset="-122"/>
              <a:ea typeface="楷体" panose="02010609060101010101" pitchFamily="49" charset="-122"/>
            </a:endParaRPr>
          </a:p>
          <a:p>
            <a:pPr>
              <a:lnSpc>
                <a:spcPct val="150000"/>
              </a:lnSpc>
              <a:buNone/>
            </a:pPr>
            <a:r>
              <a:rPr lang="zh-CN" altLang="en-US" dirty="0" smtClean="0"/>
              <a:t>      </a:t>
            </a:r>
            <a:r>
              <a:rPr lang="zh-CN" altLang="en-US" sz="2800" dirty="0" smtClean="0">
                <a:latin typeface="楷体" panose="02010609060101010101" pitchFamily="49" charset="-122"/>
                <a:ea typeface="楷体" panose="02010609060101010101" pitchFamily="49" charset="-122"/>
              </a:rPr>
              <a:t>附表</a:t>
            </a: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：本课题申请的所有发明专利一览表</a:t>
            </a:r>
            <a:endParaRPr lang="zh-CN" altLang="en-US" sz="2800" dirty="0" smtClean="0">
              <a:latin typeface="楷体" panose="02010609060101010101" pitchFamily="49" charset="-122"/>
              <a:ea typeface="楷体" panose="02010609060101010101" pitchFamily="49" charset="-122"/>
            </a:endParaRPr>
          </a:p>
          <a:p>
            <a:pPr>
              <a:lnSpc>
                <a:spcPct val="150000"/>
              </a:lnSpc>
              <a:buNone/>
            </a:pPr>
            <a:r>
              <a:rPr lang="en-US" altLang="zh-CN" sz="2800" dirty="0" smtClean="0">
                <a:latin typeface="楷体" panose="02010609060101010101" pitchFamily="49" charset="-122"/>
                <a:ea typeface="楷体" panose="02010609060101010101" pitchFamily="49" charset="-122"/>
              </a:rPr>
              <a:t>    1</a:t>
            </a:r>
            <a:r>
              <a:rPr lang="zh-CN" altLang="en-US" sz="2800" dirty="0" smtClean="0">
                <a:latin typeface="楷体" panose="02010609060101010101" pitchFamily="49" charset="-122"/>
                <a:ea typeface="楷体" panose="02010609060101010101" pitchFamily="49" charset="-122"/>
              </a:rPr>
              <a:t>、附表</a:t>
            </a:r>
            <a:r>
              <a:rPr lang="en-US" altLang="zh-CN" sz="2800" dirty="0" smtClean="0">
                <a:latin typeface="楷体" panose="02010609060101010101" pitchFamily="49" charset="-122"/>
                <a:ea typeface="楷体" panose="02010609060101010101" pitchFamily="49" charset="-122"/>
              </a:rPr>
              <a:t>2</a:t>
            </a:r>
            <a:r>
              <a:rPr lang="zh-CN" altLang="en-US" sz="2800" dirty="0" smtClean="0">
                <a:latin typeface="楷体" panose="02010609060101010101" pitchFamily="49" charset="-122"/>
                <a:ea typeface="楷体" panose="02010609060101010101" pitchFamily="49" charset="-122"/>
              </a:rPr>
              <a:t>所填写发明专利申请年度应后于或等于课题立项年度时间。</a:t>
            </a:r>
            <a:endParaRPr lang="zh-CN" altLang="en-US" sz="2800" dirty="0" smtClean="0">
              <a:latin typeface="楷体" panose="02010609060101010101" pitchFamily="49" charset="-122"/>
              <a:ea typeface="楷体" panose="02010609060101010101" pitchFamily="49" charset="-122"/>
            </a:endParaRPr>
          </a:p>
          <a:p>
            <a:pPr>
              <a:lnSpc>
                <a:spcPct val="150000"/>
              </a:lnSpc>
              <a:buNone/>
            </a:pPr>
            <a:r>
              <a:rPr lang="en-US" altLang="zh-CN" sz="2800" dirty="0" smtClean="0">
                <a:latin typeface="楷体" panose="02010609060101010101" pitchFamily="49" charset="-122"/>
                <a:ea typeface="楷体" panose="02010609060101010101" pitchFamily="49" charset="-122"/>
              </a:rPr>
              <a:t>    2</a:t>
            </a:r>
            <a:r>
              <a:rPr lang="zh-CN" altLang="en-US" sz="2800" dirty="0" smtClean="0">
                <a:latin typeface="楷体" panose="02010609060101010101" pitchFamily="49" charset="-122"/>
                <a:ea typeface="楷体" panose="02010609060101010101" pitchFamily="49" charset="-122"/>
              </a:rPr>
              <a:t>、专利申请年与授权年一般不为同一年度；</a:t>
            </a:r>
            <a:endParaRPr lang="zh-CN" altLang="en-US" sz="2800" dirty="0" smtClean="0">
              <a:latin typeface="楷体" panose="02010609060101010101" pitchFamily="49" charset="-122"/>
              <a:ea typeface="楷体" panose="02010609060101010101" pitchFamily="49" charset="-122"/>
            </a:endParaRPr>
          </a:p>
          <a:p>
            <a:pPr>
              <a:lnSpc>
                <a:spcPct val="150000"/>
              </a:lnSpc>
              <a:buNone/>
            </a:pPr>
            <a:r>
              <a:rPr lang="en-US" altLang="zh-CN" sz="2800" dirty="0" smtClean="0">
                <a:latin typeface="楷体" panose="02010609060101010101" pitchFamily="49" charset="-122"/>
                <a:ea typeface="楷体" panose="02010609060101010101" pitchFamily="49" charset="-122"/>
              </a:rPr>
              <a:t>    3</a:t>
            </a:r>
            <a:r>
              <a:rPr lang="zh-CN" altLang="en-US" sz="2800" dirty="0" smtClean="0">
                <a:latin typeface="楷体" panose="02010609060101010101" pitchFamily="49" charset="-122"/>
                <a:ea typeface="楷体" panose="02010609060101010101" pitchFamily="49" charset="-122"/>
              </a:rPr>
              <a:t>、专利国别为中国的，要注意专利号的填写格式，</a:t>
            </a:r>
            <a:endParaRPr lang="zh-CN" altLang="en-US" sz="2800" dirty="0" smtClean="0">
              <a:latin typeface="楷体" panose="02010609060101010101" pitchFamily="49" charset="-122"/>
              <a:ea typeface="楷体" panose="02010609060101010101" pitchFamily="49" charset="-122"/>
            </a:endParaRPr>
          </a:p>
          <a:p>
            <a:pPr>
              <a:lnSpc>
                <a:spcPct val="150000"/>
              </a:lnSpc>
              <a:buNone/>
            </a:pPr>
            <a:r>
              <a:rPr lang="zh-CN" altLang="en-US" sz="2800" dirty="0" smtClean="0">
                <a:latin typeface="楷体" panose="02010609060101010101" pitchFamily="49" charset="-122"/>
                <a:ea typeface="楷体" panose="02010609060101010101" pitchFamily="49" charset="-122"/>
              </a:rPr>
              <a:t>  如：</a:t>
            </a:r>
            <a:r>
              <a:rPr lang="en-US" altLang="zh-CN" sz="2800" dirty="0" smtClean="0">
                <a:latin typeface="楷体" panose="02010609060101010101" pitchFamily="49" charset="-122"/>
                <a:ea typeface="楷体" panose="02010609060101010101" pitchFamily="49" charset="-122"/>
              </a:rPr>
              <a:t>201210552582.5</a:t>
            </a:r>
            <a:r>
              <a:rPr lang="zh-CN" altLang="en-US" sz="2800" dirty="0" smtClean="0">
                <a:latin typeface="楷体" panose="02010609060101010101" pitchFamily="49" charset="-122"/>
                <a:ea typeface="楷体" panose="02010609060101010101" pitchFamily="49" charset="-122"/>
              </a:rPr>
              <a:t>；不要填写公开</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公告号。</a:t>
            </a:r>
            <a:endParaRPr lang="zh-CN" altLang="en-US" sz="28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a:off x="395536" y="1340768"/>
            <a:ext cx="8496944" cy="4693593"/>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注意事项：</a:t>
            </a:r>
            <a:endParaRPr lang="en-US" altLang="zh-CN" sz="3000" b="1" dirty="0">
              <a:latin typeface="楷体" panose="02010609060101010101" pitchFamily="49" charset="-122"/>
              <a:ea typeface="楷体" panose="02010609060101010101" pitchFamily="49" charset="-122"/>
            </a:endParaRPr>
          </a:p>
          <a:p>
            <a:pPr>
              <a:lnSpc>
                <a:spcPct val="200000"/>
              </a:lnSpc>
            </a:pPr>
            <a:r>
              <a:rPr lang="en-US" altLang="zh-CN" sz="2800" b="1" dirty="0">
                <a:latin typeface="楷体" panose="02010609060101010101" pitchFamily="49" charset="-122"/>
                <a:ea typeface="楷体" panose="02010609060101010101" pitchFamily="49" charset="-122"/>
              </a:rPr>
              <a:t>    </a:t>
            </a:r>
            <a:r>
              <a:rPr lang="en-US" altLang="zh-CN" sz="2600" b="1" dirty="0">
                <a:latin typeface="楷体" panose="02010609060101010101" pitchFamily="49" charset="-122"/>
                <a:ea typeface="楷体" panose="02010609060101010101" pitchFamily="49" charset="-122"/>
              </a:rPr>
              <a:t>1.</a:t>
            </a:r>
            <a:r>
              <a:rPr lang="zh-CN" altLang="en-US" sz="2600" b="1" dirty="0">
                <a:latin typeface="楷体" panose="02010609060101010101" pitchFamily="49" charset="-122"/>
                <a:ea typeface="楷体" panose="02010609060101010101" pitchFamily="49" charset="-122"/>
              </a:rPr>
              <a:t>时间区间：本年度值、累计值</a:t>
            </a:r>
            <a:endParaRPr lang="en-US" altLang="zh-CN" sz="2600" b="1" dirty="0">
              <a:latin typeface="楷体" panose="02010609060101010101" pitchFamily="49" charset="-122"/>
              <a:ea typeface="楷体" panose="02010609060101010101" pitchFamily="49" charset="-122"/>
            </a:endParaRPr>
          </a:p>
          <a:p>
            <a:pPr indent="457200">
              <a:lnSpc>
                <a:spcPct val="150000"/>
              </a:lnSpc>
            </a:pPr>
            <a:r>
              <a:rPr lang="zh-CN" altLang="en-US" sz="2600" dirty="0">
                <a:latin typeface="楷体" panose="02010609060101010101" pitchFamily="49" charset="-122"/>
                <a:ea typeface="楷体" panose="02010609060101010101" pitchFamily="49" charset="-122"/>
              </a:rPr>
              <a:t> 本年度值：本年度发表科技论文、科技专著、专利申请、专利授权、技术标准、省部级以上奖励、缴纳年费、成果转化、产生经济效益、节能减排等指标；</a:t>
            </a:r>
            <a:endParaRPr lang="en-US" altLang="zh-CN" sz="2600" dirty="0">
              <a:latin typeface="楷体" panose="02010609060101010101" pitchFamily="49" charset="-122"/>
              <a:ea typeface="楷体" panose="02010609060101010101" pitchFamily="49" charset="-122"/>
            </a:endParaRPr>
          </a:p>
          <a:p>
            <a:pPr indent="457200">
              <a:lnSpc>
                <a:spcPct val="150000"/>
              </a:lnSpc>
            </a:pPr>
            <a:r>
              <a:rPr lang="zh-CN" altLang="en-US" sz="2600" dirty="0">
                <a:latin typeface="楷体" panose="02010609060101010101" pitchFamily="49" charset="-122"/>
                <a:ea typeface="楷体" panose="02010609060101010101" pitchFamily="49" charset="-122"/>
              </a:rPr>
              <a:t> 累计值：累计申请专利数（</a:t>
            </a:r>
            <a:r>
              <a:rPr lang="en-US" altLang="zh-CN" sz="2600" dirty="0">
                <a:latin typeface="楷体" panose="02010609060101010101" pitchFamily="49" charset="-122"/>
                <a:ea typeface="楷体" panose="02010609060101010101" pitchFamily="49" charset="-122"/>
              </a:rPr>
              <a:t>GA610</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GA611</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GA612</a:t>
            </a:r>
            <a:r>
              <a:rPr lang="zh-CN" altLang="en-US" sz="2600" dirty="0">
                <a:latin typeface="楷体" panose="02010609060101010101" pitchFamily="49" charset="-122"/>
                <a:ea typeface="楷体" panose="02010609060101010101" pitchFamily="49" charset="-122"/>
              </a:rPr>
              <a:t>）、累计授权专利数（</a:t>
            </a:r>
            <a:r>
              <a:rPr lang="en-US" altLang="zh-CN" sz="2600" dirty="0">
                <a:latin typeface="楷体" panose="02010609060101010101" pitchFamily="49" charset="-122"/>
                <a:ea typeface="楷体" panose="02010609060101010101" pitchFamily="49" charset="-122"/>
              </a:rPr>
              <a:t>GA620</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GA621</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GA622</a:t>
            </a:r>
            <a:r>
              <a:rPr lang="zh-CN" altLang="en-US" sz="2600" dirty="0">
                <a:latin typeface="楷体" panose="02010609060101010101" pitchFamily="49" charset="-122"/>
                <a:ea typeface="楷体" panose="02010609060101010101" pitchFamily="49" charset="-122"/>
              </a:rPr>
              <a:t>）</a:t>
            </a:r>
            <a:endParaRPr lang="en-US" altLang="zh-CN" sz="2600" dirty="0">
              <a:latin typeface="楷体" panose="02010609060101010101" pitchFamily="49" charset="-122"/>
              <a:ea typeface="楷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856167"/>
            <a:chOff x="611560" y="539969"/>
            <a:chExt cx="8136904" cy="58561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230832"/>
            </a:xfrm>
            <a:prstGeom prst="rect">
              <a:avLst/>
            </a:prstGeom>
            <a:noFill/>
          </p:spPr>
          <p:txBody>
            <a:bodyPr wrap="square" rtlCol="0">
              <a:spAutoFit/>
            </a:bodyPr>
            <a:lstStyle/>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a:off x="323528" y="1484784"/>
            <a:ext cx="8208912" cy="3385542"/>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注意事项：</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3200" dirty="0">
                <a:latin typeface="楷体" panose="02010609060101010101" pitchFamily="49" charset="-122"/>
                <a:ea typeface="楷体" panose="02010609060101010101" pitchFamily="49" charset="-122"/>
              </a:rPr>
              <a:t>   </a:t>
            </a:r>
            <a:r>
              <a:rPr lang="en-US" altLang="zh-CN" sz="3200" dirty="0" smtClean="0">
                <a:latin typeface="楷体" panose="02010609060101010101" pitchFamily="49" charset="-122"/>
                <a:ea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rPr>
              <a:t>2</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统计单位：</a:t>
            </a:r>
            <a:endParaRPr lang="en-US" altLang="zh-CN" sz="2600" b="1" dirty="0">
              <a:latin typeface="楷体" panose="02010609060101010101" pitchFamily="49" charset="-122"/>
              <a:ea typeface="楷体" panose="02010609060101010101" pitchFamily="49" charset="-122"/>
            </a:endParaRPr>
          </a:p>
          <a:p>
            <a:pPr>
              <a:lnSpc>
                <a:spcPct val="150000"/>
              </a:lnSpc>
            </a:pPr>
            <a:r>
              <a:rPr lang="en-US" altLang="zh-CN" sz="2600" dirty="0">
                <a:latin typeface="楷体" panose="02010609060101010101" pitchFamily="49" charset="-122"/>
                <a:ea typeface="楷体" panose="02010609060101010101" pitchFamily="49" charset="-122"/>
              </a:rPr>
              <a:t>    </a:t>
            </a:r>
            <a:r>
              <a:rPr lang="zh-CN" altLang="en-US" sz="2600" dirty="0">
                <a:latin typeface="楷体" panose="02010609060101010101" pitchFamily="49" charset="-122"/>
                <a:ea typeface="楷体" panose="02010609060101010101" pitchFamily="49" charset="-122"/>
              </a:rPr>
              <a:t>注意经济效益、成果转化、节能减排等统计指标的统计单位。万元、万吨、万立方米。</a:t>
            </a:r>
            <a:endParaRPr lang="en-US" altLang="zh-CN" sz="2600" dirty="0">
              <a:latin typeface="楷体" panose="02010609060101010101" pitchFamily="49" charset="-122"/>
              <a:ea typeface="楷体" panose="02010609060101010101" pitchFamily="49" charset="-122"/>
            </a:endParaRPr>
          </a:p>
          <a:p>
            <a:pPr>
              <a:lnSpc>
                <a:spcPct val="200000"/>
              </a:lnSpc>
            </a:pPr>
            <a:r>
              <a:rPr lang="en-US" altLang="zh-CN" sz="2800" b="1" dirty="0">
                <a:latin typeface="楷体" panose="02010609060101010101" pitchFamily="49" charset="-122"/>
                <a:ea typeface="楷体" panose="02010609060101010101" pitchFamily="49" charset="-122"/>
              </a:rPr>
              <a:t>    </a:t>
            </a:r>
            <a:endParaRPr lang="en-US" altLang="zh-CN"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1077218"/>
            </a:xfrm>
            <a:prstGeom prst="rect">
              <a:avLst/>
            </a:prstGeom>
            <a:noFill/>
          </p:spPr>
          <p:txBody>
            <a:bodyPr wrap="square" rtlCol="0">
              <a:spAutoFit/>
            </a:bodyPr>
            <a:lstStyle/>
            <a:p>
              <a:pPr algn="ctr"/>
              <a:endParaRPr lang="zh-CN" altLang="en-US" sz="3200" dirty="0">
                <a:latin typeface="黑体" panose="02010609060101010101" pitchFamily="49" charset="-122"/>
                <a:ea typeface="黑体" panose="02010609060101010101" pitchFamily="49" charset="-122"/>
              </a:endParaRPr>
            </a:p>
            <a:p>
              <a:pPr algn="ct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a:off x="642910" y="1214422"/>
              <a:ext cx="7929618" cy="1588"/>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635844" y="1404640"/>
            <a:ext cx="8112620" cy="4615815"/>
          </a:xfrm>
          <a:prstGeom prst="rect">
            <a:avLst/>
          </a:prstGeom>
          <a:noFill/>
        </p:spPr>
        <p:txBody>
          <a:bodyPr wrap="square" rtlCol="0">
            <a:spAutoFit/>
          </a:bodyPr>
          <a:lstStyle/>
          <a:p>
            <a:pPr>
              <a:lnSpc>
                <a:spcPct val="150000"/>
              </a:lnSpc>
            </a:pPr>
            <a:r>
              <a:rPr lang="zh-CN" altLang="en-US" sz="2800" dirty="0">
                <a:solidFill>
                  <a:srgbClr val="FF0000"/>
                </a:solidFill>
                <a:latin typeface="黑体" panose="02010609060101010101" pitchFamily="49" charset="-122"/>
                <a:ea typeface="黑体" panose="02010609060101010101" pitchFamily="49" charset="-122"/>
              </a:rPr>
              <a:t>一、调查目的及范围</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二、报表内容及注意事项</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三、报表填报流程及要求</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四、报表验收</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smtClean="0">
                <a:latin typeface="黑体" panose="02010609060101010101" pitchFamily="49" charset="-122"/>
                <a:ea typeface="黑体" panose="02010609060101010101" pitchFamily="49" charset="-122"/>
              </a:rPr>
              <a:t>五、</a:t>
            </a:r>
            <a:r>
              <a:rPr lang="zh-CN" altLang="en-US" sz="2800" dirty="0">
                <a:latin typeface="黑体" panose="02010609060101010101" pitchFamily="49" charset="-122"/>
                <a:ea typeface="黑体" panose="02010609060101010101" pitchFamily="49" charset="-122"/>
              </a:rPr>
              <a:t>时间</a:t>
            </a:r>
            <a:r>
              <a:rPr lang="zh-CN" altLang="en-US" sz="2800" dirty="0" smtClean="0">
                <a:latin typeface="黑体" panose="02010609060101010101" pitchFamily="49" charset="-122"/>
                <a:ea typeface="黑体" panose="02010609060101010101" pitchFamily="49" charset="-122"/>
              </a:rPr>
              <a:t>安排</a:t>
            </a:r>
            <a:endParaRPr lang="en-US" altLang="zh-CN" sz="2800" dirty="0" smtClean="0">
              <a:latin typeface="黑体" panose="02010609060101010101" pitchFamily="49" charset="-122"/>
              <a:ea typeface="黑体" panose="02010609060101010101" pitchFamily="49" charset="-122"/>
            </a:endParaRPr>
          </a:p>
          <a:p>
            <a:pPr>
              <a:lnSpc>
                <a:spcPct val="150000"/>
              </a:lnSpc>
            </a:pPr>
            <a:endParaRPr lang="en-US" altLang="zh-CN" sz="2800" dirty="0" smtClean="0">
              <a:solidFill>
                <a:srgbClr val="FF0000"/>
              </a:solidFill>
              <a:latin typeface="黑体" panose="02010609060101010101" pitchFamily="49" charset="-122"/>
              <a:ea typeface="黑体" panose="02010609060101010101" pitchFamily="49" charset="-122"/>
            </a:endParaRPr>
          </a:p>
          <a:p>
            <a:pPr>
              <a:lnSpc>
                <a:spcPct val="150000"/>
              </a:lnSpc>
            </a:pPr>
            <a:endParaRPr lang="en-US" altLang="zh-CN"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1472" y="539969"/>
            <a:ext cx="8176992" cy="5994667"/>
            <a:chOff x="571472" y="539969"/>
            <a:chExt cx="8176992"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571472" y="1195661"/>
              <a:ext cx="8032976"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a:off x="323528" y="1484784"/>
            <a:ext cx="8424936" cy="4755148"/>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注意事项：</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b="1" dirty="0">
                <a:latin typeface="楷体" panose="02010609060101010101" pitchFamily="49" charset="-122"/>
                <a:ea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rPr>
              <a:t>3.</a:t>
            </a:r>
            <a:r>
              <a:rPr lang="zh-CN" altLang="en-US" sz="2600" b="1" dirty="0" smtClean="0">
                <a:latin typeface="楷体" panose="02010609060101010101" pitchFamily="49" charset="-122"/>
                <a:ea typeface="楷体" panose="02010609060101010101" pitchFamily="49" charset="-122"/>
              </a:rPr>
              <a:t>指标</a:t>
            </a:r>
            <a:r>
              <a:rPr lang="zh-CN" altLang="en-US" sz="2600" b="1" dirty="0">
                <a:latin typeface="楷体" panose="02010609060101010101" pitchFamily="49" charset="-122"/>
                <a:ea typeface="楷体" panose="02010609060101010101" pitchFamily="49" charset="-122"/>
              </a:rPr>
              <a:t>间的逻辑关系：</a:t>
            </a:r>
            <a:endParaRPr lang="en-US" altLang="zh-CN" sz="2600" b="1" dirty="0">
              <a:latin typeface="楷体" panose="02010609060101010101" pitchFamily="49" charset="-122"/>
              <a:ea typeface="楷体" panose="02010609060101010101" pitchFamily="49" charset="-122"/>
            </a:endParaRPr>
          </a:p>
          <a:p>
            <a:pPr>
              <a:lnSpc>
                <a:spcPct val="150000"/>
              </a:lnSpc>
            </a:pPr>
            <a:r>
              <a:rPr lang="zh-CN" altLang="en-US" sz="2600" dirty="0">
                <a:latin typeface="楷体" panose="02010609060101010101" pitchFamily="49" charset="-122"/>
                <a:ea typeface="楷体" panose="02010609060101010101" pitchFamily="49" charset="-122"/>
              </a:rPr>
              <a:t>    本课题成果转化</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应用情况</a:t>
            </a:r>
            <a:r>
              <a:rPr lang="en-US" altLang="zh-CN" sz="2600" dirty="0">
                <a:latin typeface="楷体" panose="02010609060101010101" pitchFamily="49" charset="-122"/>
                <a:ea typeface="楷体" panose="02010609060101010101" pitchFamily="49" charset="-122"/>
              </a:rPr>
              <a:t>(GB300)</a:t>
            </a:r>
            <a:r>
              <a:rPr lang="zh-CN" altLang="en-US" sz="2600" dirty="0">
                <a:latin typeface="楷体" panose="02010609060101010101" pitchFamily="49" charset="-122"/>
                <a:ea typeface="楷体" panose="02010609060101010101" pitchFamily="49" charset="-122"/>
              </a:rPr>
              <a:t>，若选</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未转化</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应用</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或</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不适宜转化</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应用</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，跳过</a:t>
            </a:r>
            <a:r>
              <a:rPr lang="en-US" altLang="zh-CN" sz="2600" dirty="0">
                <a:latin typeface="楷体" panose="02010609060101010101" pitchFamily="49" charset="-122"/>
                <a:ea typeface="楷体" panose="02010609060101010101" pitchFamily="49" charset="-122"/>
              </a:rPr>
              <a:t>2.4</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2.6</a:t>
            </a:r>
            <a:r>
              <a:rPr lang="zh-CN" altLang="en-US" sz="2600" dirty="0">
                <a:latin typeface="楷体" panose="02010609060101010101" pitchFamily="49" charset="-122"/>
                <a:ea typeface="楷体" panose="02010609060101010101" pitchFamily="49" charset="-122"/>
              </a:rPr>
              <a:t>题及三、四题，继续回答五～八题。    </a:t>
            </a:r>
            <a:endParaRPr lang="en-US" altLang="zh-CN" sz="2600" dirty="0">
              <a:latin typeface="楷体" panose="02010609060101010101" pitchFamily="49" charset="-122"/>
              <a:ea typeface="楷体" panose="02010609060101010101" pitchFamily="49" charset="-122"/>
            </a:endParaRPr>
          </a:p>
          <a:p>
            <a:pPr>
              <a:lnSpc>
                <a:spcPct val="200000"/>
              </a:lnSpc>
            </a:pPr>
            <a:endParaRPr lang="en-US" altLang="zh-CN" sz="2800" dirty="0">
              <a:latin typeface="楷体" panose="02010609060101010101" pitchFamily="49" charset="-122"/>
              <a:ea typeface="楷体" panose="02010609060101010101" pitchFamily="49" charset="-122"/>
            </a:endParaRPr>
          </a:p>
          <a:p>
            <a:pPr>
              <a:lnSpc>
                <a:spcPct val="200000"/>
              </a:lnSpc>
            </a:pPr>
            <a:endParaRPr lang="en-US" altLang="zh-CN"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a:off x="323528" y="1124744"/>
            <a:ext cx="8352928" cy="5539978"/>
          </a:xfrm>
          <a:prstGeom prst="rect">
            <a:avLst/>
          </a:prstGeom>
          <a:noFill/>
        </p:spPr>
        <p:txBody>
          <a:bodyPr wrap="square" rtlCol="0">
            <a:spAutoFit/>
          </a:bodyPr>
          <a:lstStyle/>
          <a:p>
            <a:pPr>
              <a:lnSpc>
                <a:spcPct val="200000"/>
              </a:lnSpc>
            </a:pPr>
            <a:r>
              <a:rPr lang="zh-CN" altLang="en-US" sz="3200" b="1" dirty="0" smtClean="0">
                <a:latin typeface="楷体" panose="02010609060101010101" pitchFamily="49" charset="-122"/>
                <a:ea typeface="楷体" panose="02010609060101010101" pitchFamily="49" charset="-122"/>
              </a:rPr>
              <a:t>    </a:t>
            </a:r>
            <a:r>
              <a:rPr lang="zh-CN" altLang="en-US" sz="3000" b="1" dirty="0" smtClean="0">
                <a:latin typeface="楷体" panose="02010609060101010101" pitchFamily="49" charset="-122"/>
                <a:ea typeface="楷体" panose="02010609060101010101" pitchFamily="49" charset="-122"/>
              </a:rPr>
              <a:t>注意事项： </a:t>
            </a:r>
            <a:endParaRPr lang="en-US" altLang="zh-CN" sz="3000" b="1" dirty="0" smtClean="0">
              <a:latin typeface="楷体" panose="02010609060101010101" pitchFamily="49" charset="-122"/>
              <a:ea typeface="楷体" panose="02010609060101010101" pitchFamily="49" charset="-122"/>
            </a:endParaRPr>
          </a:p>
          <a:p>
            <a:pPr>
              <a:lnSpc>
                <a:spcPct val="150000"/>
              </a:lnSpc>
            </a:pPr>
            <a:r>
              <a:rPr lang="en-US" altLang="zh-CN" sz="2600" dirty="0" smtClean="0">
                <a:latin typeface="楷体" panose="02010609060101010101" pitchFamily="49" charset="-122"/>
                <a:ea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rPr>
              <a:t>4.</a:t>
            </a:r>
            <a:r>
              <a:rPr lang="zh-CN" altLang="en-US" sz="2600" b="1" dirty="0" smtClean="0">
                <a:latin typeface="楷体" panose="02010609060101010101" pitchFamily="49" charset="-122"/>
                <a:ea typeface="楷体" panose="02010609060101010101" pitchFamily="49" charset="-122"/>
              </a:rPr>
              <a:t>经济效益</a:t>
            </a:r>
            <a:r>
              <a:rPr lang="zh-CN" altLang="en-US" sz="2600" b="1" dirty="0">
                <a:latin typeface="楷体" panose="02010609060101010101" pitchFamily="49" charset="-122"/>
                <a:ea typeface="楷体" panose="02010609060101010101" pitchFamily="49" charset="-122"/>
              </a:rPr>
              <a:t>指标</a:t>
            </a:r>
            <a:endParaRPr lang="en-US" altLang="zh-CN" sz="2600" b="1" dirty="0">
              <a:latin typeface="楷体" panose="02010609060101010101" pitchFamily="49" charset="-122"/>
              <a:ea typeface="楷体" panose="02010609060101010101" pitchFamily="49" charset="-122"/>
            </a:endParaRPr>
          </a:p>
          <a:p>
            <a:pPr>
              <a:lnSpc>
                <a:spcPct val="150000"/>
              </a:lnSpc>
            </a:pPr>
            <a:r>
              <a:rPr lang="zh-CN" altLang="en-US" sz="2600" dirty="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经济效益</a:t>
            </a:r>
            <a:r>
              <a:rPr lang="zh-CN" altLang="en-US" sz="2600" dirty="0">
                <a:latin typeface="楷体" panose="02010609060101010101" pitchFamily="49" charset="-122"/>
                <a:ea typeface="楷体" panose="02010609060101010101" pitchFamily="49" charset="-122"/>
              </a:rPr>
              <a:t>指标，成果转化收入、节能减排指标</a:t>
            </a:r>
            <a:r>
              <a:rPr lang="zh-CN" altLang="en-US" sz="2600" dirty="0" smtClean="0">
                <a:latin typeface="楷体" panose="02010609060101010101" pitchFamily="49" charset="-122"/>
                <a:ea typeface="楷体" panose="02010609060101010101" pitchFamily="49" charset="-122"/>
              </a:rPr>
              <a:t>等，</a:t>
            </a:r>
            <a:r>
              <a:rPr lang="zh-CN" altLang="en-US" sz="2600" dirty="0">
                <a:latin typeface="楷体" panose="02010609060101010101" pitchFamily="49" charset="-122"/>
                <a:ea typeface="楷体" panose="02010609060101010101" pitchFamily="49" charset="-122"/>
              </a:rPr>
              <a:t>有直接统计数据的按照实际情况填写，没有统计数据的需要进行合理估算。</a:t>
            </a:r>
            <a:endParaRPr lang="en-US" altLang="zh-CN" sz="2600" dirty="0">
              <a:latin typeface="楷体" panose="02010609060101010101" pitchFamily="49" charset="-122"/>
              <a:ea typeface="楷体" panose="02010609060101010101" pitchFamily="49" charset="-122"/>
            </a:endParaRPr>
          </a:p>
          <a:p>
            <a:pPr>
              <a:lnSpc>
                <a:spcPct val="150000"/>
              </a:lnSpc>
            </a:pPr>
            <a:r>
              <a:rPr lang="en-US" altLang="zh-CN" sz="2600" dirty="0">
                <a:latin typeface="楷体" panose="02010609060101010101" pitchFamily="49" charset="-122"/>
                <a:ea typeface="楷体" panose="02010609060101010101" pitchFamily="49" charset="-122"/>
              </a:rPr>
              <a:t>   </a:t>
            </a:r>
            <a:r>
              <a:rPr lang="zh-CN" altLang="en-US" sz="2600" b="1" dirty="0" smtClean="0">
                <a:solidFill>
                  <a:srgbClr val="FF0000"/>
                </a:solidFill>
                <a:latin typeface="楷体" panose="02010609060101010101" pitchFamily="49" charset="-122"/>
                <a:ea typeface="楷体" panose="02010609060101010101" pitchFamily="49" charset="-122"/>
              </a:rPr>
              <a:t>注意</a:t>
            </a:r>
            <a:r>
              <a:rPr lang="zh-CN" altLang="en-US" sz="2600" b="1" dirty="0">
                <a:solidFill>
                  <a:srgbClr val="FF0000"/>
                </a:solidFill>
                <a:latin typeface="楷体" panose="02010609060101010101" pitchFamily="49" charset="-122"/>
                <a:ea typeface="楷体" panose="02010609060101010101" pitchFamily="49" charset="-122"/>
              </a:rPr>
              <a:t>：所有指标数据指的是项目所带来的经济效益或节能减排数据，并非项目单位经济</a:t>
            </a:r>
            <a:r>
              <a:rPr lang="zh-CN" altLang="en-US" sz="2600" b="1" dirty="0" smtClean="0">
                <a:solidFill>
                  <a:srgbClr val="FF0000"/>
                </a:solidFill>
                <a:latin typeface="楷体" panose="02010609060101010101" pitchFamily="49" charset="-122"/>
                <a:ea typeface="楷体" panose="02010609060101010101" pitchFamily="49" charset="-122"/>
              </a:rPr>
              <a:t>效益</a:t>
            </a:r>
            <a:r>
              <a:rPr lang="zh-CN" altLang="en-US" sz="2600" b="1" dirty="0">
                <a:solidFill>
                  <a:srgbClr val="FF0000"/>
                </a:solidFill>
                <a:latin typeface="楷体" panose="02010609060101010101" pitchFamily="49" charset="-122"/>
                <a:ea typeface="楷体" panose="02010609060101010101" pitchFamily="49" charset="-122"/>
              </a:rPr>
              <a:t>或节能减排数据。</a:t>
            </a:r>
            <a:endParaRPr lang="en-US" altLang="zh-CN" sz="2600" b="1" dirty="0">
              <a:solidFill>
                <a:srgbClr val="FF0000"/>
              </a:solidFill>
              <a:latin typeface="楷体" panose="02010609060101010101" pitchFamily="49" charset="-122"/>
              <a:ea typeface="楷体" panose="02010609060101010101" pitchFamily="49" charset="-122"/>
            </a:endParaRPr>
          </a:p>
          <a:p>
            <a:pPr>
              <a:lnSpc>
                <a:spcPct val="200000"/>
              </a:lnSpc>
            </a:pPr>
            <a:endParaRPr lang="en-US" altLang="zh-CN"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1043608" y="1484784"/>
            <a:ext cx="7217839" cy="923330"/>
          </a:xfrm>
          <a:prstGeom prst="rect">
            <a:avLst/>
          </a:prstGeom>
          <a:noFill/>
        </p:spPr>
        <p:txBody>
          <a:bodyPr wrap="square" rtlCol="0">
            <a:spAutoFit/>
          </a:bodyPr>
          <a:lstStyle/>
          <a:p>
            <a:endParaRPr lang="en-US" altLang="zh-CN" dirty="0"/>
          </a:p>
          <a:p>
            <a:endParaRPr lang="en-US" altLang="zh-CN" dirty="0"/>
          </a:p>
          <a:p>
            <a:endParaRPr lang="zh-CN" altLang="en-US" dirty="0"/>
          </a:p>
        </p:txBody>
      </p:sp>
      <p:sp>
        <p:nvSpPr>
          <p:cNvPr id="4" name="矩形 3"/>
          <p:cNvSpPr/>
          <p:nvPr/>
        </p:nvSpPr>
        <p:spPr>
          <a:xfrm>
            <a:off x="683568" y="1484784"/>
            <a:ext cx="7920880" cy="3785652"/>
          </a:xfrm>
          <a:prstGeom prst="rect">
            <a:avLst/>
          </a:prstGeom>
        </p:spPr>
        <p:txBody>
          <a:bodyPr wrap="square">
            <a:spAutoFit/>
          </a:bodyPr>
          <a:lstStyle/>
          <a:p>
            <a:pPr lvl="0">
              <a:lnSpc>
                <a:spcPct val="150000"/>
              </a:lnSpc>
            </a:pPr>
            <a:r>
              <a:rPr lang="en-US" altLang="zh-CN" sz="3000" b="1" dirty="0" smtClean="0">
                <a:latin typeface="楷体" panose="02010609060101010101" pitchFamily="49" charset="-122"/>
                <a:ea typeface="楷体" panose="02010609060101010101" pitchFamily="49" charset="-122"/>
              </a:rPr>
              <a:t>  </a:t>
            </a:r>
            <a:r>
              <a:rPr lang="zh-CN" altLang="zh-CN" sz="3000" b="1" dirty="0" smtClean="0">
                <a:latin typeface="楷体" panose="02010609060101010101" pitchFamily="49" charset="-122"/>
                <a:ea typeface="楷体" panose="02010609060101010101" pitchFamily="49" charset="-122"/>
              </a:rPr>
              <a:t>具体</a:t>
            </a:r>
            <a:r>
              <a:rPr lang="zh-CN" altLang="zh-CN" sz="3000" b="1" dirty="0">
                <a:latin typeface="楷体" panose="02010609060101010101" pitchFamily="49" charset="-122"/>
                <a:ea typeface="楷体" panose="02010609060101010101" pitchFamily="49" charset="-122"/>
              </a:rPr>
              <a:t>填报流程</a:t>
            </a:r>
            <a:endParaRPr lang="en-US" altLang="zh-CN" sz="3000" b="1" dirty="0">
              <a:latin typeface="楷体" panose="02010609060101010101" pitchFamily="49" charset="-122"/>
              <a:ea typeface="楷体" panose="02010609060101010101" pitchFamily="49" charset="-122"/>
            </a:endParaRPr>
          </a:p>
          <a:p>
            <a:pPr lvl="0">
              <a:lnSpc>
                <a:spcPct val="150000"/>
              </a:lnSpc>
            </a:pPr>
            <a:r>
              <a:rPr lang="zh-CN" altLang="en-US" sz="2600" dirty="0" smtClean="0">
                <a:latin typeface="楷体" panose="02010609060101010101" pitchFamily="49" charset="-122"/>
                <a:ea typeface="楷体" panose="02010609060101010101" pitchFamily="49" charset="-122"/>
              </a:rPr>
              <a:t>  系统登录→报表填报→录入并保存数据→数据审核完全通过→打印报表线下盖章签字后上传报表封面→通过各级统计管理部门验收数据→完成填报。</a:t>
            </a:r>
            <a:endParaRPr lang="en-US" altLang="zh-CN" sz="2600" dirty="0">
              <a:latin typeface="楷体" panose="02010609060101010101" pitchFamily="49" charset="-122"/>
              <a:ea typeface="楷体" panose="02010609060101010101" pitchFamily="49" charset="-122"/>
            </a:endParaRPr>
          </a:p>
          <a:p>
            <a:pPr>
              <a:lnSpc>
                <a:spcPct val="150000"/>
              </a:lnSpc>
            </a:pPr>
            <a:r>
              <a:rPr lang="en-US" altLang="zh-CN" sz="2600" b="1" dirty="0" smtClean="0">
                <a:solidFill>
                  <a:srgbClr val="FF0000"/>
                </a:solidFill>
                <a:latin typeface="楷体" panose="02010609060101010101" pitchFamily="49" charset="-122"/>
                <a:ea typeface="楷体" panose="02010609060101010101" pitchFamily="49" charset="-122"/>
              </a:rPr>
              <a:t>  </a:t>
            </a:r>
            <a:r>
              <a:rPr lang="zh-CN" altLang="zh-CN" sz="2600" b="1" dirty="0" smtClean="0">
                <a:solidFill>
                  <a:srgbClr val="FF0000"/>
                </a:solidFill>
                <a:latin typeface="楷体" panose="02010609060101010101" pitchFamily="49" charset="-122"/>
                <a:ea typeface="楷体" panose="02010609060101010101" pitchFamily="49" charset="-122"/>
              </a:rPr>
              <a:t>若</a:t>
            </a:r>
            <a:r>
              <a:rPr lang="zh-CN" altLang="zh-CN" sz="2600" b="1" dirty="0">
                <a:solidFill>
                  <a:srgbClr val="FF0000"/>
                </a:solidFill>
                <a:latin typeface="楷体" panose="02010609060101010101" pitchFamily="49" charset="-122"/>
                <a:ea typeface="楷体" panose="02010609060101010101" pitchFamily="49" charset="-122"/>
              </a:rPr>
              <a:t>超过截止时间，则该单位本年将无法进行报表报送</a:t>
            </a:r>
            <a:r>
              <a:rPr lang="zh-CN" altLang="zh-CN" sz="2600" b="1" dirty="0" smtClean="0">
                <a:solidFill>
                  <a:srgbClr val="FF0000"/>
                </a:solidFill>
                <a:latin typeface="楷体" panose="02010609060101010101" pitchFamily="49" charset="-122"/>
                <a:ea typeface="楷体" panose="02010609060101010101" pitchFamily="49" charset="-122"/>
              </a:rPr>
              <a:t>。</a:t>
            </a:r>
            <a:endParaRPr lang="zh-CN" altLang="zh-CN" sz="26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868958"/>
          </a:xfrm>
        </p:spPr>
        <p:txBody>
          <a:bodyPr>
            <a:normAutofit fontScale="90000"/>
          </a:bodyPr>
          <a:lstStyle/>
          <a:p>
            <a:br>
              <a:rPr lang="zh-CN" altLang="en-US" dirty="0" smtClean="0">
                <a:latin typeface="黑体" panose="02010609060101010101" pitchFamily="49" charset="-122"/>
                <a:ea typeface="黑体" panose="02010609060101010101" pitchFamily="49" charset="-122"/>
              </a:rPr>
            </a:br>
            <a:endParaRPr lang="zh-CN" altLang="en-US" dirty="0"/>
          </a:p>
        </p:txBody>
      </p:sp>
      <p:sp>
        <p:nvSpPr>
          <p:cNvPr id="3" name="内容占位符 2"/>
          <p:cNvSpPr>
            <a:spLocks noGrp="1"/>
          </p:cNvSpPr>
          <p:nvPr>
            <p:ph idx="1"/>
          </p:nvPr>
        </p:nvSpPr>
        <p:spPr/>
        <p:txBody>
          <a:bodyPr/>
          <a:lstStyle/>
          <a:p>
            <a:pPr>
              <a:lnSpc>
                <a:spcPct val="160000"/>
              </a:lnSpc>
              <a:spcBef>
                <a:spcPts val="0"/>
              </a:spcBef>
              <a:buNone/>
            </a:pPr>
            <a:r>
              <a:rPr lang="zh-CN" altLang="en-US" sz="2700" dirty="0" smtClean="0">
                <a:latin typeface="黑体" panose="02010609060101010101" pitchFamily="49" charset="-122"/>
                <a:ea typeface="黑体" panose="02010609060101010101" pitchFamily="49" charset="-122"/>
              </a:rPr>
              <a:t>   </a:t>
            </a:r>
            <a:r>
              <a:rPr lang="zh-CN" altLang="en-US" sz="3000" b="1" dirty="0" smtClean="0">
                <a:latin typeface="楷体" panose="02010609060101010101" pitchFamily="49" charset="-122"/>
                <a:ea typeface="楷体" panose="02010609060101010101" pitchFamily="49" charset="-122"/>
              </a:rPr>
              <a:t>系统登录</a:t>
            </a:r>
            <a:endParaRPr lang="en-US" altLang="zh-CN" sz="3000" b="1" dirty="0" smtClean="0">
              <a:latin typeface="楷体" panose="02010609060101010101" pitchFamily="49" charset="-122"/>
              <a:ea typeface="楷体" panose="02010609060101010101" pitchFamily="49" charset="-122"/>
            </a:endParaRPr>
          </a:p>
          <a:p>
            <a:pPr>
              <a:lnSpc>
                <a:spcPct val="160000"/>
              </a:lnSpc>
              <a:spcBef>
                <a:spcPts val="0"/>
              </a:spcBef>
              <a:buNone/>
            </a:pPr>
            <a:r>
              <a:rPr lang="zh-CN" altLang="en-US" sz="2600" dirty="0" smtClean="0">
                <a:latin typeface="楷体" panose="02010609060101010101" pitchFamily="49" charset="-122"/>
                <a:ea typeface="楷体" panose="02010609060101010101" pitchFamily="49" charset="-122"/>
              </a:rPr>
              <a:t>    登录中国科技统计网（</a:t>
            </a:r>
            <a:r>
              <a:rPr lang="en-US" altLang="zh-CN" sz="2600" dirty="0" smtClean="0">
                <a:latin typeface="楷体" panose="02010609060101010101" pitchFamily="49" charset="-122"/>
                <a:ea typeface="楷体" panose="02010609060101010101" pitchFamily="49" charset="-122"/>
              </a:rPr>
              <a:t>http://www.sts.org.cn</a:t>
            </a:r>
            <a:r>
              <a:rPr lang="zh-CN" altLang="en-US" sz="2600" dirty="0" smtClean="0">
                <a:latin typeface="楷体" panose="02010609060101010101" pitchFamily="49" charset="-122"/>
                <a:ea typeface="楷体" panose="02010609060101010101" pitchFamily="49" charset="-122"/>
              </a:rPr>
              <a:t>）</a:t>
            </a:r>
            <a:endParaRPr lang="zh-CN" altLang="en-US" sz="2600" dirty="0" smtClean="0">
              <a:latin typeface="楷体" panose="02010609060101010101" pitchFamily="49" charset="-122"/>
              <a:ea typeface="楷体" panose="02010609060101010101" pitchFamily="49" charset="-122"/>
            </a:endParaRPr>
          </a:p>
          <a:p>
            <a:pPr>
              <a:lnSpc>
                <a:spcPct val="160000"/>
              </a:lnSpc>
              <a:spcBef>
                <a:spcPts val="0"/>
              </a:spcBef>
              <a:buNone/>
            </a:pPr>
            <a:r>
              <a:rPr lang="zh-CN" altLang="en-US" sz="2600" dirty="0" smtClean="0">
                <a:latin typeface="楷体" panose="02010609060101010101" pitchFamily="49" charset="-122"/>
                <a:ea typeface="楷体" panose="02010609060101010101" pitchFamily="49" charset="-122"/>
              </a:rPr>
              <a:t>    在首页下载“科技统计客户端”。安装后，自动默认打开国家科技统计在线调查平台登录界面，即可进行登录操作。</a:t>
            </a:r>
            <a:endParaRPr lang="zh-CN" altLang="en-US" sz="2600" dirty="0" smtClean="0">
              <a:latin typeface="楷体" panose="02010609060101010101" pitchFamily="49" charset="-122"/>
              <a:ea typeface="楷体" panose="02010609060101010101" pitchFamily="49" charset="-122"/>
            </a:endParaRPr>
          </a:p>
          <a:p>
            <a:endParaRPr lang="zh-CN" altLang="en-US" dirty="0"/>
          </a:p>
        </p:txBody>
      </p:sp>
      <p:cxnSp>
        <p:nvCxnSpPr>
          <p:cNvPr id="5" name="直接连接符 4"/>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grpSp>
        <p:nvGrpSpPr>
          <p:cNvPr id="6" name="组合 5"/>
          <p:cNvGrpSpPr/>
          <p:nvPr/>
        </p:nvGrpSpPr>
        <p:grpSpPr>
          <a:xfrm>
            <a:off x="611560" y="539969"/>
            <a:ext cx="8136904" cy="5994667"/>
            <a:chOff x="611560" y="539969"/>
            <a:chExt cx="8136904" cy="5994667"/>
          </a:xfrm>
        </p:grpSpPr>
        <p:sp>
          <p:nvSpPr>
            <p:cNvPr id="7" name="TextBox 6"/>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cxnSp>
          <p:nvCxnSpPr>
            <p:cNvPr id="8" name="直接连接符 7"/>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1098576" y="1555702"/>
            <a:ext cx="7217839" cy="923330"/>
          </a:xfrm>
          <a:prstGeom prst="rect">
            <a:avLst/>
          </a:prstGeom>
          <a:noFill/>
        </p:spPr>
        <p:txBody>
          <a:bodyPr wrap="square" rtlCol="0">
            <a:spAutoFit/>
          </a:bodyPr>
          <a:lstStyle/>
          <a:p>
            <a:endParaRPr lang="en-US" altLang="zh-CN" dirty="0"/>
          </a:p>
          <a:p>
            <a:endParaRPr lang="en-US" altLang="zh-CN" dirty="0"/>
          </a:p>
          <a:p>
            <a:endParaRPr lang="zh-CN" altLang="en-US" dirty="0"/>
          </a:p>
        </p:txBody>
      </p:sp>
      <p:pic>
        <p:nvPicPr>
          <p:cNvPr id="11" name="图片 10"/>
          <p:cNvPicPr>
            <a:picLocks noChangeAspect="1"/>
          </p:cNvPicPr>
          <p:nvPr/>
        </p:nvPicPr>
        <p:blipFill>
          <a:blip r:embed="rId1" cstate="print"/>
          <a:stretch>
            <a:fillRect/>
          </a:stretch>
        </p:blipFill>
        <p:spPr>
          <a:xfrm>
            <a:off x="1187625" y="1831511"/>
            <a:ext cx="6059089" cy="4005064"/>
          </a:xfrm>
          <a:prstGeom prst="rect">
            <a:avLst/>
          </a:prstGeom>
        </p:spPr>
      </p:pic>
      <p:sp>
        <p:nvSpPr>
          <p:cNvPr id="13" name="TextBox 30"/>
          <p:cNvSpPr txBox="1"/>
          <p:nvPr/>
        </p:nvSpPr>
        <p:spPr>
          <a:xfrm>
            <a:off x="899592" y="1553017"/>
            <a:ext cx="7488832" cy="553998"/>
          </a:xfrm>
          <a:prstGeom prst="rect">
            <a:avLst/>
          </a:prstGeom>
          <a:noFill/>
        </p:spPr>
        <p:txBody>
          <a:bodyPr wrap="square" rtlCol="0">
            <a:spAutoFit/>
          </a:bodyPr>
          <a:lstStyle>
            <a:defPPr>
              <a:defRPr lang="zh-CN"/>
            </a:defPPr>
            <a:lvl1pPr>
              <a:defRPr sz="3600">
                <a:latin typeface="黑体" panose="02010609060101010101" pitchFamily="49" charset="-122"/>
                <a:ea typeface="黑体" panose="02010609060101010101" pitchFamily="49" charset="-122"/>
              </a:defRPr>
            </a:lvl1pPr>
          </a:lstStyle>
          <a:p>
            <a:r>
              <a:rPr lang="zh-CN" altLang="en-US" sz="3000" b="1" dirty="0" smtClean="0">
                <a:latin typeface="楷体" panose="02010609060101010101" pitchFamily="49" charset="-122"/>
                <a:ea typeface="楷体" panose="02010609060101010101" pitchFamily="49" charset="-122"/>
              </a:rPr>
              <a:t>系统</a:t>
            </a:r>
            <a:r>
              <a:rPr lang="zh-CN" altLang="en-US" sz="3000" b="1" dirty="0">
                <a:latin typeface="楷体" panose="02010609060101010101" pitchFamily="49" charset="-122"/>
                <a:ea typeface="楷体" panose="02010609060101010101" pitchFamily="49" charset="-122"/>
              </a:rPr>
              <a:t>登录（基层单位）</a:t>
            </a:r>
            <a:endParaRPr lang="zh-CN" altLang="en-US" sz="3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pic>
        <p:nvPicPr>
          <p:cNvPr id="13" name="图片 12"/>
          <p:cNvPicPr>
            <a:picLocks noChangeAspect="1"/>
          </p:cNvPicPr>
          <p:nvPr/>
        </p:nvPicPr>
        <p:blipFill>
          <a:blip r:embed="rId1" cstate="print"/>
          <a:stretch>
            <a:fillRect/>
          </a:stretch>
        </p:blipFill>
        <p:spPr>
          <a:xfrm>
            <a:off x="2145095" y="1294245"/>
            <a:ext cx="6027305" cy="4564420"/>
          </a:xfrm>
          <a:prstGeom prst="rect">
            <a:avLst/>
          </a:prstGeom>
        </p:spPr>
      </p:pic>
      <p:pic>
        <p:nvPicPr>
          <p:cNvPr id="17" name="图片 16"/>
          <p:cNvPicPr>
            <a:picLocks noChangeAspect="1"/>
          </p:cNvPicPr>
          <p:nvPr/>
        </p:nvPicPr>
        <p:blipFill>
          <a:blip r:embed="rId2" cstate="print"/>
          <a:stretch>
            <a:fillRect/>
          </a:stretch>
        </p:blipFill>
        <p:spPr>
          <a:xfrm>
            <a:off x="2505217" y="2204864"/>
            <a:ext cx="5307143" cy="2421036"/>
          </a:xfrm>
          <a:prstGeom prst="rect">
            <a:avLst/>
          </a:prstGeom>
        </p:spPr>
      </p:pic>
      <p:sp>
        <p:nvSpPr>
          <p:cNvPr id="5" name="TextBox 4"/>
          <p:cNvSpPr txBox="1"/>
          <p:nvPr/>
        </p:nvSpPr>
        <p:spPr>
          <a:xfrm>
            <a:off x="35496" y="1988840"/>
            <a:ext cx="2031325"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基层单位登陆</a:t>
            </a:r>
            <a:endParaRPr lang="zh-CN" altLang="en-US" sz="2400" b="1" dirty="0">
              <a:latin typeface="楷体" panose="02010609060101010101" pitchFamily="49" charset="-122"/>
              <a:ea typeface="楷体" panose="02010609060101010101" pitchFamily="49" charset="-122"/>
            </a:endParaRPr>
          </a:p>
        </p:txBody>
      </p:sp>
      <p:sp>
        <p:nvSpPr>
          <p:cNvPr id="18" name="TextBox 17"/>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200475"/>
            <a:chOff x="611560" y="1195661"/>
            <a:chExt cx="8136904" cy="5200475"/>
          </a:xfrm>
        </p:grpSpPr>
        <p:cxnSp>
          <p:nvCxnSpPr>
            <p:cNvPr id="14" name="直接连接符 13"/>
            <p:cNvCxnSpPr/>
            <p:nvPr/>
          </p:nvCxnSpPr>
          <p:spPr>
            <a:xfrm flipV="1">
              <a:off x="622570" y="1195661"/>
              <a:ext cx="7981878" cy="10569"/>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230832"/>
            </a:xfrm>
            <a:prstGeom prst="rect">
              <a:avLst/>
            </a:prstGeom>
            <a:noFill/>
          </p:spPr>
          <p:txBody>
            <a:bodyPr wrap="square" rtlCol="0">
              <a:spAutoFit/>
            </a:bodyPr>
            <a:lstStyle/>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23528" y="1412776"/>
            <a:ext cx="8424936" cy="4247317"/>
          </a:xfrm>
          <a:prstGeom prst="rect">
            <a:avLst/>
          </a:prstGeom>
          <a:noFill/>
        </p:spPr>
        <p:txBody>
          <a:bodyPr wrap="square" rtlCol="0">
            <a:spAutoFit/>
          </a:bodyPr>
          <a:lstStyle/>
          <a:p>
            <a:pPr marL="457200" indent="-457200">
              <a:lnSpc>
                <a:spcPct val="150000"/>
              </a:lnSpc>
            </a:pPr>
            <a:r>
              <a:rPr lang="zh-CN" altLang="en-US" sz="3200" b="1" dirty="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   </a:t>
            </a:r>
            <a:r>
              <a:rPr lang="zh-CN" altLang="en-US" sz="3000" b="1" dirty="0" smtClean="0">
                <a:latin typeface="楷体" panose="02010609060101010101" pitchFamily="49" charset="-122"/>
                <a:ea typeface="楷体" panose="02010609060101010101" pitchFamily="49" charset="-122"/>
              </a:rPr>
              <a:t>基层</a:t>
            </a:r>
            <a:r>
              <a:rPr lang="zh-CN" altLang="en-US" sz="3000" b="1" dirty="0">
                <a:latin typeface="楷体" panose="02010609060101010101" pitchFamily="49" charset="-122"/>
                <a:ea typeface="楷体" panose="02010609060101010101" pitchFamily="49" charset="-122"/>
              </a:rPr>
              <a:t>单位</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报表打印</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r>
              <a:rPr lang="zh-CN" altLang="zh-CN" sz="2600" dirty="0" smtClean="0">
                <a:latin typeface="楷体" panose="02010609060101010101" pitchFamily="49" charset="-122"/>
                <a:ea typeface="楷体" panose="02010609060101010101" pitchFamily="49" charset="-122"/>
              </a:rPr>
              <a:t>跟</a:t>
            </a:r>
            <a:r>
              <a:rPr lang="zh-CN" altLang="zh-CN" sz="2600" dirty="0">
                <a:latin typeface="楷体" panose="02010609060101010101" pitchFamily="49" charset="-122"/>
                <a:ea typeface="楷体" panose="02010609060101010101" pitchFamily="49" charset="-122"/>
              </a:rPr>
              <a:t>踪调</a:t>
            </a:r>
            <a:r>
              <a:rPr lang="zh-CN" altLang="zh-CN" sz="2600" dirty="0" smtClean="0">
                <a:latin typeface="楷体" panose="02010609060101010101" pitchFamily="49" charset="-122"/>
                <a:ea typeface="楷体" panose="02010609060101010101" pitchFamily="49" charset="-122"/>
              </a:rPr>
              <a:t>查</a:t>
            </a:r>
            <a:r>
              <a:rPr lang="zh-CN" altLang="en-US" sz="2600" dirty="0" smtClean="0">
                <a:latin typeface="楷体" panose="02010609060101010101" pitchFamily="49" charset="-122"/>
                <a:ea typeface="楷体" panose="02010609060101010101" pitchFamily="49" charset="-122"/>
              </a:rPr>
              <a:t>表</a:t>
            </a:r>
            <a:r>
              <a:rPr lang="zh-CN" altLang="zh-CN" sz="2600" dirty="0" smtClean="0">
                <a:latin typeface="楷体" panose="02010609060101010101" pitchFamily="49" charset="-122"/>
                <a:ea typeface="楷体" panose="02010609060101010101" pitchFamily="49" charset="-122"/>
              </a:rPr>
              <a:t>要</a:t>
            </a:r>
            <a:r>
              <a:rPr lang="zh-CN" altLang="zh-CN" sz="2600" dirty="0">
                <a:latin typeface="楷体" panose="02010609060101010101" pitchFamily="49" charset="-122"/>
                <a:ea typeface="楷体" panose="02010609060101010101" pitchFamily="49" charset="-122"/>
              </a:rPr>
              <a:t>求必须上传加盖单位公章的报表封面文件电子版。在完成数据填写，并且经过计算机审核无误后</a:t>
            </a:r>
            <a:r>
              <a:rPr lang="zh-CN" altLang="zh-CN" sz="2600" dirty="0" smtClean="0">
                <a:latin typeface="楷体" panose="02010609060101010101" pitchFamily="49" charset="-122"/>
                <a:ea typeface="楷体" panose="02010609060101010101" pitchFamily="49" charset="-122"/>
              </a:rPr>
              <a:t>，打</a:t>
            </a:r>
            <a:r>
              <a:rPr lang="zh-CN" altLang="zh-CN" sz="2600" dirty="0">
                <a:latin typeface="楷体" panose="02010609060101010101" pitchFamily="49" charset="-122"/>
                <a:ea typeface="楷体" panose="02010609060101010101" pitchFamily="49" charset="-122"/>
              </a:rPr>
              <a:t>印报表封面并加盖单位公章，拍照或扫描为电子文件后上传平台。上传的报表封面盖章文件要求命名格式为：项目（课题）编号</a:t>
            </a:r>
            <a:r>
              <a:rPr lang="en-US" altLang="zh-CN" sz="2600" dirty="0">
                <a:latin typeface="楷体" panose="02010609060101010101" pitchFamily="49" charset="-122"/>
                <a:ea typeface="楷体" panose="02010609060101010101" pitchFamily="49" charset="-122"/>
              </a:rPr>
              <a:t>+</a:t>
            </a:r>
            <a:r>
              <a:rPr lang="zh-CN" altLang="zh-CN" sz="2600" dirty="0">
                <a:latin typeface="楷体" panose="02010609060101010101" pitchFamily="49" charset="-122"/>
                <a:ea typeface="楷体" panose="02010609060101010101" pitchFamily="49" charset="-122"/>
              </a:rPr>
              <a:t>报表</a:t>
            </a:r>
            <a:r>
              <a:rPr lang="zh-CN" altLang="zh-CN" sz="2600" dirty="0" smtClean="0">
                <a:latin typeface="楷体" panose="02010609060101010101" pitchFamily="49" charset="-122"/>
                <a:ea typeface="楷体" panose="02010609060101010101" pitchFamily="49" charset="-122"/>
              </a:rPr>
              <a:t>封面。</a:t>
            </a:r>
            <a:endParaRPr lang="zh-CN" altLang="zh-CN" sz="2600" dirty="0">
              <a:latin typeface="楷体" panose="02010609060101010101" pitchFamily="49" charset="-122"/>
              <a:ea typeface="楷体" panose="02010609060101010101" pitchFamily="49" charset="-122"/>
            </a:endParaRPr>
          </a:p>
          <a:p>
            <a:endParaRPr lang="en-US" altLang="zh-CN" sz="2400" b="1" dirty="0">
              <a:latin typeface="楷体" panose="02010609060101010101" pitchFamily="49" charset="-122"/>
              <a:ea typeface="楷体" panose="02010609060101010101" pitchFamily="49" charset="-122"/>
            </a:endParaRPr>
          </a:p>
        </p:txBody>
      </p:sp>
      <p:sp>
        <p:nvSpPr>
          <p:cNvPr id="13" name="TextBox 12"/>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86774"/>
            <a:ext cx="8136904" cy="5347862"/>
            <a:chOff x="611560" y="1186774"/>
            <a:chExt cx="8136904" cy="5347862"/>
          </a:xfrm>
        </p:grpSpPr>
        <p:cxnSp>
          <p:nvCxnSpPr>
            <p:cNvPr id="14" name="直接连接符 13"/>
            <p:cNvCxnSpPr/>
            <p:nvPr/>
          </p:nvCxnSpPr>
          <p:spPr>
            <a:xfrm>
              <a:off x="632298" y="1186774"/>
              <a:ext cx="7972150" cy="8887"/>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pic>
        <p:nvPicPr>
          <p:cNvPr id="9" name="图片 8" descr="QQ截图11.jpg"/>
          <p:cNvPicPr/>
          <p:nvPr/>
        </p:nvPicPr>
        <p:blipFill>
          <a:blip r:embed="rId1" cstate="print"/>
          <a:stretch>
            <a:fillRect/>
          </a:stretch>
        </p:blipFill>
        <p:spPr>
          <a:xfrm>
            <a:off x="1115377" y="1484784"/>
            <a:ext cx="7280760" cy="4392488"/>
          </a:xfrm>
          <a:prstGeom prst="rect">
            <a:avLst/>
          </a:prstGeom>
          <a:ln>
            <a:solidFill>
              <a:schemeClr val="tx1"/>
            </a:solidFill>
          </a:ln>
        </p:spPr>
      </p:pic>
      <p:pic>
        <p:nvPicPr>
          <p:cNvPr id="12" name="图片 11" descr="QQ截图11.jpg"/>
          <p:cNvPicPr/>
          <p:nvPr/>
        </p:nvPicPr>
        <p:blipFill>
          <a:blip r:embed="rId2" cstate="print"/>
          <a:stretch>
            <a:fillRect/>
          </a:stretch>
        </p:blipFill>
        <p:spPr>
          <a:xfrm>
            <a:off x="1987188" y="1844824"/>
            <a:ext cx="5537139" cy="3456384"/>
          </a:xfrm>
          <a:prstGeom prst="rect">
            <a:avLst/>
          </a:prstGeom>
          <a:ln>
            <a:solidFill>
              <a:schemeClr val="tx1"/>
            </a:solidFill>
          </a:ln>
        </p:spPr>
      </p:pic>
      <p:sp>
        <p:nvSpPr>
          <p:cNvPr id="13" name="TextBox 12"/>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86774"/>
            <a:ext cx="8136904" cy="5347862"/>
            <a:chOff x="611560" y="1186774"/>
            <a:chExt cx="8136904" cy="5347862"/>
          </a:xfrm>
        </p:grpSpPr>
        <p:cxnSp>
          <p:nvCxnSpPr>
            <p:cNvPr id="14" name="直接连接符 13"/>
            <p:cNvCxnSpPr/>
            <p:nvPr/>
          </p:nvCxnSpPr>
          <p:spPr>
            <a:xfrm>
              <a:off x="661481" y="1186774"/>
              <a:ext cx="7942967" cy="8887"/>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95536" y="1340768"/>
            <a:ext cx="8352928" cy="4616648"/>
          </a:xfrm>
          <a:prstGeom prst="rect">
            <a:avLst/>
          </a:prstGeom>
          <a:noFill/>
        </p:spPr>
        <p:txBody>
          <a:bodyPr wrap="square" rtlCol="0">
            <a:spAutoFit/>
          </a:bodyPr>
          <a:lstStyle/>
          <a:p>
            <a:pPr marL="457200" indent="-457200">
              <a:lnSpc>
                <a:spcPct val="150000"/>
              </a:lnSpc>
            </a:pPr>
            <a:r>
              <a:rPr lang="zh-CN" altLang="en-US" sz="3200" b="1" dirty="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  </a:t>
            </a:r>
            <a:r>
              <a:rPr lang="zh-CN" altLang="en-US" sz="3000" b="1" dirty="0" smtClean="0">
                <a:latin typeface="楷体" panose="02010609060101010101" pitchFamily="49" charset="-122"/>
                <a:ea typeface="楷体" panose="02010609060101010101" pitchFamily="49" charset="-122"/>
              </a:rPr>
              <a:t>基层</a:t>
            </a:r>
            <a:r>
              <a:rPr lang="zh-CN" altLang="en-US" sz="3000" b="1" dirty="0">
                <a:latin typeface="楷体" panose="02010609060101010101" pitchFamily="49" charset="-122"/>
                <a:ea typeface="楷体" panose="02010609060101010101" pitchFamily="49" charset="-122"/>
              </a:rPr>
              <a:t>单位</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报表上报</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b="1" dirty="0" smtClean="0">
                <a:latin typeface="楷体" panose="02010609060101010101" pitchFamily="49" charset="-122"/>
                <a:ea typeface="楷体" panose="02010609060101010101" pitchFamily="49" charset="-122"/>
              </a:rPr>
              <a:t>   </a:t>
            </a:r>
            <a:r>
              <a:rPr lang="zh-CN" altLang="zh-CN" sz="2600" dirty="0" smtClean="0">
                <a:latin typeface="楷体" panose="02010609060101010101" pitchFamily="49" charset="-122"/>
                <a:ea typeface="楷体" panose="02010609060101010101" pitchFamily="49" charset="-122"/>
              </a:rPr>
              <a:t>在线</a:t>
            </a:r>
            <a:r>
              <a:rPr lang="zh-CN" altLang="zh-CN" sz="2600" dirty="0">
                <a:latin typeface="楷体" panose="02010609060101010101" pitchFamily="49" charset="-122"/>
                <a:ea typeface="楷体" panose="02010609060101010101" pitchFamily="49" charset="-122"/>
              </a:rPr>
              <a:t>完成数据填写后，且计算机审核无误或对相关审核信息进行解释说明后，填报者可在数据录入页面点击右上角的【确认上报】按钮，以确认完成本次报表上报工作</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a:lnSpc>
                <a:spcPct val="150000"/>
              </a:lnSpc>
            </a:pPr>
            <a:endParaRPr lang="en-US" altLang="zh-CN" sz="2800" b="1"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pic>
        <p:nvPicPr>
          <p:cNvPr id="9" name="图片 8"/>
          <p:cNvPicPr/>
          <p:nvPr/>
        </p:nvPicPr>
        <p:blipFill>
          <a:blip r:embed="rId1" cstate="print">
            <a:extLst>
              <a:ext uri="{28A0092B-C50C-407E-A947-70E740481C1C}">
                <a14:useLocalDpi xmlns:a14="http://schemas.microsoft.com/office/drawing/2010/main" val="0"/>
              </a:ext>
            </a:extLst>
          </a:blip>
          <a:stretch>
            <a:fillRect/>
          </a:stretch>
        </p:blipFill>
        <p:spPr>
          <a:xfrm>
            <a:off x="1043608" y="1340768"/>
            <a:ext cx="7069874" cy="4608512"/>
          </a:xfrm>
          <a:prstGeom prst="rect">
            <a:avLst/>
          </a:prstGeom>
          <a:ln>
            <a:solidFill>
              <a:schemeClr val="tx1"/>
            </a:solidFill>
          </a:ln>
        </p:spPr>
      </p:pic>
      <p:sp>
        <p:nvSpPr>
          <p:cNvPr id="11" name="TextBox 10"/>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一、调查目的及范围</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611560" y="1484784"/>
            <a:ext cx="7844143" cy="4478149"/>
          </a:xfrm>
          <a:prstGeom prst="rect">
            <a:avLst/>
          </a:prstGeom>
          <a:noFill/>
        </p:spPr>
        <p:txBody>
          <a:bodyPr wrap="square" rtlCol="0">
            <a:spAutoFit/>
          </a:bodyPr>
          <a:lstStyle/>
          <a:p>
            <a:pPr indent="457200">
              <a:lnSpc>
                <a:spcPct val="150000"/>
              </a:lnSpc>
            </a:pPr>
            <a:r>
              <a:rPr lang="zh-CN" altLang="en-US" sz="2600" dirty="0" smtClean="0">
                <a:latin typeface="楷体" panose="02010609060101010101" pitchFamily="49" charset="-122"/>
                <a:ea typeface="楷体" panose="02010609060101010101" pitchFamily="49" charset="-122"/>
              </a:rPr>
              <a:t>国家级</a:t>
            </a:r>
            <a:r>
              <a:rPr lang="zh-CN" altLang="en-US" sz="2600" dirty="0">
                <a:latin typeface="楷体" panose="02010609060101010101" pitchFamily="49" charset="-122"/>
                <a:ea typeface="楷体" panose="02010609060101010101" pitchFamily="49" charset="-122"/>
              </a:rPr>
              <a:t>科技计划项目跟踪调查是为掌握国家主体计划在结题验收之后所取得的研发成果、成果转化情况以及项目后续研发情况而进行的统计跟踪调查。</a:t>
            </a:r>
            <a:endParaRPr lang="en-US" altLang="zh-CN" sz="2600" dirty="0">
              <a:latin typeface="楷体" panose="02010609060101010101" pitchFamily="49" charset="-122"/>
              <a:ea typeface="楷体" panose="02010609060101010101" pitchFamily="49" charset="-122"/>
            </a:endParaRPr>
          </a:p>
          <a:p>
            <a:pPr indent="457200">
              <a:lnSpc>
                <a:spcPct val="150000"/>
              </a:lnSpc>
            </a:pPr>
            <a:r>
              <a:rPr lang="zh-CN" altLang="en-US" sz="2600" b="1" dirty="0">
                <a:latin typeface="楷体" panose="02010609060101010101" pitchFamily="49" charset="-122"/>
                <a:ea typeface="楷体" panose="02010609060101010101" pitchFamily="49" charset="-122"/>
              </a:rPr>
              <a:t>调查计划类别包括：</a:t>
            </a:r>
            <a:endParaRPr lang="en-US" altLang="zh-CN" sz="2600" b="1" dirty="0">
              <a:latin typeface="楷体" panose="02010609060101010101" pitchFamily="49" charset="-122"/>
              <a:ea typeface="楷体" panose="02010609060101010101" pitchFamily="49" charset="-122"/>
            </a:endParaRPr>
          </a:p>
          <a:p>
            <a:pPr indent="457200">
              <a:lnSpc>
                <a:spcPct val="150000"/>
              </a:lnSpc>
            </a:pPr>
            <a:r>
              <a:rPr lang="en-US" altLang="zh-CN" sz="2600" dirty="0">
                <a:latin typeface="楷体" panose="02010609060101010101" pitchFamily="49" charset="-122"/>
                <a:ea typeface="楷体" panose="02010609060101010101" pitchFamily="49" charset="-122"/>
              </a:rPr>
              <a:t>863</a:t>
            </a:r>
            <a:r>
              <a:rPr lang="zh-CN" altLang="en-US" sz="2600" dirty="0">
                <a:latin typeface="楷体" panose="02010609060101010101" pitchFamily="49" charset="-122"/>
                <a:ea typeface="楷体" panose="02010609060101010101" pitchFamily="49" charset="-122"/>
              </a:rPr>
              <a:t>计划、国家科技支撑计划、</a:t>
            </a:r>
            <a:r>
              <a:rPr lang="en-US" altLang="zh-CN" sz="2600" dirty="0">
                <a:latin typeface="楷体" panose="02010609060101010101" pitchFamily="49" charset="-122"/>
                <a:ea typeface="楷体" panose="02010609060101010101" pitchFamily="49" charset="-122"/>
              </a:rPr>
              <a:t>973</a:t>
            </a:r>
            <a:r>
              <a:rPr lang="zh-CN" altLang="en-US" sz="2600" dirty="0">
                <a:latin typeface="楷体" panose="02010609060101010101" pitchFamily="49" charset="-122"/>
                <a:ea typeface="楷体" panose="02010609060101010101" pitchFamily="49" charset="-122"/>
              </a:rPr>
              <a:t>计划、国家重大科学研究计划、国家科技重大专项。</a:t>
            </a:r>
            <a:endParaRPr lang="en-US" altLang="zh-CN" sz="2600" dirty="0">
              <a:latin typeface="楷体" panose="02010609060101010101" pitchFamily="49" charset="-122"/>
              <a:ea typeface="楷体" panose="02010609060101010101" pitchFamily="49" charset="-122"/>
            </a:endParaRPr>
          </a:p>
          <a:p>
            <a:pPr indent="457200">
              <a:lnSpc>
                <a:spcPct val="150000"/>
              </a:lnSpc>
            </a:pPr>
            <a:endParaRPr lang="en-US" altLang="zh-CN"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86774"/>
            <a:ext cx="8136904" cy="5347862"/>
            <a:chOff x="611560" y="1186774"/>
            <a:chExt cx="8136904" cy="5347862"/>
          </a:xfrm>
        </p:grpSpPr>
        <p:cxnSp>
          <p:nvCxnSpPr>
            <p:cNvPr id="14" name="直接连接符 13"/>
            <p:cNvCxnSpPr/>
            <p:nvPr/>
          </p:nvCxnSpPr>
          <p:spPr>
            <a:xfrm>
              <a:off x="632298" y="1186774"/>
              <a:ext cx="7972150" cy="8887"/>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467544" y="1412776"/>
            <a:ext cx="8280920" cy="4478149"/>
          </a:xfrm>
          <a:prstGeom prst="rect">
            <a:avLst/>
          </a:prstGeom>
          <a:noFill/>
        </p:spPr>
        <p:txBody>
          <a:bodyPr wrap="square" rtlCol="0">
            <a:spAutoFit/>
          </a:bodyPr>
          <a:lstStyle/>
          <a:p>
            <a:pPr marL="457200" indent="-457200">
              <a:lnSpc>
                <a:spcPct val="150000"/>
              </a:lnSpc>
            </a:pPr>
            <a:r>
              <a:rPr lang="zh-CN" altLang="en-US"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  </a:t>
            </a:r>
            <a:r>
              <a:rPr lang="zh-CN" altLang="en-US" sz="3000" b="1" dirty="0" smtClean="0">
                <a:latin typeface="楷体" panose="02010609060101010101" pitchFamily="49" charset="-122"/>
                <a:ea typeface="楷体" panose="02010609060101010101" pitchFamily="49" charset="-122"/>
              </a:rPr>
              <a:t>批量</a:t>
            </a:r>
            <a:r>
              <a:rPr lang="zh-CN" altLang="en-US" sz="3000" b="1" dirty="0">
                <a:latin typeface="楷体" panose="02010609060101010101" pitchFamily="49" charset="-122"/>
                <a:ea typeface="楷体" panose="02010609060101010101" pitchFamily="49" charset="-122"/>
              </a:rPr>
              <a:t>上传报表封面</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承担</a:t>
            </a:r>
            <a:r>
              <a:rPr lang="zh-CN" altLang="en-US" sz="2600" dirty="0">
                <a:latin typeface="楷体" panose="02010609060101010101" pitchFamily="49" charset="-122"/>
                <a:ea typeface="楷体" panose="02010609060101010101" pitchFamily="49" charset="-122"/>
              </a:rPr>
              <a:t>项目较多的基层单位，如高校、科研机构等单位，可在单位所有项目填报完成后，制作项目清单，加盖公章批量上传。</a:t>
            </a:r>
            <a:endParaRPr lang="en-US" altLang="zh-CN" sz="2600" dirty="0">
              <a:latin typeface="楷体" panose="02010609060101010101" pitchFamily="49" charset="-122"/>
              <a:ea typeface="楷体" panose="02010609060101010101" pitchFamily="49" charset="-122"/>
            </a:endParaRPr>
          </a:p>
          <a:p>
            <a:pPr>
              <a:lnSpc>
                <a:spcPct val="150000"/>
              </a:lnSpc>
            </a:pPr>
            <a:r>
              <a:rPr lang="zh-CN" altLang="en-US" sz="2600" dirty="0">
                <a:latin typeface="楷体" panose="02010609060101010101" pitchFamily="49" charset="-122"/>
                <a:ea typeface="楷体" panose="02010609060101010101" pitchFamily="49" charset="-122"/>
              </a:rPr>
              <a:t>   操作流程：业务管理</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填报数据</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课题列表</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批量上传封</a:t>
            </a:r>
            <a:r>
              <a:rPr lang="zh-CN" altLang="en-US" sz="2600" dirty="0" smtClean="0">
                <a:latin typeface="楷体" panose="02010609060101010101" pitchFamily="49" charset="-122"/>
                <a:ea typeface="楷体" panose="02010609060101010101" pitchFamily="49" charset="-122"/>
              </a:rPr>
              <a:t>面。</a:t>
            </a:r>
            <a:endParaRPr lang="en-US" altLang="zh-CN" sz="2600"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61481" y="1195661"/>
              <a:ext cx="7942967" cy="84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95536" y="1340768"/>
            <a:ext cx="8352928" cy="3924151"/>
          </a:xfrm>
          <a:prstGeom prst="rect">
            <a:avLst/>
          </a:prstGeom>
          <a:noFill/>
        </p:spPr>
        <p:txBody>
          <a:bodyPr wrap="square" rtlCol="0">
            <a:spAutoFit/>
          </a:bodyPr>
          <a:lstStyle/>
          <a:p>
            <a:pPr>
              <a:lnSpc>
                <a:spcPct val="150000"/>
              </a:lnSpc>
            </a:pPr>
            <a:r>
              <a:rPr lang="zh-CN" altLang="en-US" sz="32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填报</a:t>
            </a:r>
            <a:r>
              <a:rPr lang="zh-CN" altLang="en-US" sz="3000" b="1" dirty="0" smtClean="0">
                <a:latin typeface="楷体" panose="02010609060101010101" pitchFamily="49" charset="-122"/>
                <a:ea typeface="楷体" panose="02010609060101010101" pitchFamily="49" charset="-122"/>
              </a:rPr>
              <a:t>要求</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b="1" dirty="0">
                <a:latin typeface="楷体" panose="02010609060101010101" pitchFamily="49" charset="-122"/>
                <a:ea typeface="楷体" panose="02010609060101010101" pitchFamily="49" charset="-122"/>
              </a:rPr>
              <a:t>    </a:t>
            </a:r>
            <a:r>
              <a:rPr lang="en-US" altLang="zh-CN" sz="2600" dirty="0">
                <a:latin typeface="楷体" panose="02010609060101010101" pitchFamily="49" charset="-122"/>
                <a:ea typeface="楷体" panose="02010609060101010101" pitchFamily="49" charset="-122"/>
              </a:rPr>
              <a:t>1</a:t>
            </a:r>
            <a:r>
              <a:rPr lang="zh-CN" altLang="en-US" sz="2600" dirty="0">
                <a:latin typeface="楷体" panose="02010609060101010101" pitchFamily="49" charset="-122"/>
                <a:ea typeface="楷体" panose="02010609060101010101" pitchFamily="49" charset="-122"/>
              </a:rPr>
              <a:t>、未报原因需有项目主承担单位提交加盖公章的未报原因说明材料，如主承担单位解散或无法联系，应由该单位上一级统计管理部门出具证明材料，详细说明原因，并加盖管理部门公章。</a:t>
            </a:r>
            <a:endParaRPr lang="zh-CN" altLang="en-US" sz="2600"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86774"/>
            <a:ext cx="8136904" cy="5347862"/>
            <a:chOff x="611560" y="1186774"/>
            <a:chExt cx="8136904" cy="5347862"/>
          </a:xfrm>
        </p:grpSpPr>
        <p:cxnSp>
          <p:nvCxnSpPr>
            <p:cNvPr id="14" name="直接连接符 13"/>
            <p:cNvCxnSpPr/>
            <p:nvPr/>
          </p:nvCxnSpPr>
          <p:spPr>
            <a:xfrm>
              <a:off x="632298" y="1186774"/>
              <a:ext cx="7972150" cy="8887"/>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467544" y="1340768"/>
            <a:ext cx="8280920" cy="3323987"/>
          </a:xfrm>
          <a:prstGeom prst="rect">
            <a:avLst/>
          </a:prstGeom>
          <a:noFill/>
        </p:spPr>
        <p:txBody>
          <a:bodyPr wrap="square" rtlCol="0">
            <a:spAutoFit/>
          </a:bodyPr>
          <a:lstStyle/>
          <a:p>
            <a:pPr>
              <a:lnSpc>
                <a:spcPct val="150000"/>
              </a:lnSpc>
            </a:pPr>
            <a:r>
              <a:rPr lang="zh-CN" altLang="en-US" sz="32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填报</a:t>
            </a:r>
            <a:r>
              <a:rPr lang="zh-CN" altLang="en-US" sz="3000" b="1" dirty="0" smtClean="0">
                <a:latin typeface="楷体" panose="02010609060101010101" pitchFamily="49" charset="-122"/>
                <a:ea typeface="楷体" panose="02010609060101010101" pitchFamily="49" charset="-122"/>
              </a:rPr>
              <a:t>要求</a:t>
            </a:r>
            <a:endParaRPr lang="en-US" altLang="zh-CN" sz="3000" b="1" dirty="0">
              <a:latin typeface="楷体" panose="02010609060101010101" pitchFamily="49" charset="-122"/>
              <a:ea typeface="楷体" panose="02010609060101010101" pitchFamily="49" charset="-122"/>
            </a:endParaRPr>
          </a:p>
          <a:p>
            <a:pPr>
              <a:lnSpc>
                <a:spcPct val="150000"/>
              </a:lnSpc>
            </a:pPr>
            <a:r>
              <a:rPr lang="en-US" altLang="zh-CN" sz="2800" b="1" dirty="0">
                <a:latin typeface="楷体" panose="02010609060101010101" pitchFamily="49" charset="-122"/>
                <a:ea typeface="楷体" panose="02010609060101010101" pitchFamily="49" charset="-122"/>
              </a:rPr>
              <a:t>    </a:t>
            </a:r>
            <a:r>
              <a:rPr lang="en-US" altLang="zh-CN" sz="2600" dirty="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、当项目负责人、计划类别、项目主承担单位名称，以及附表</a:t>
            </a:r>
            <a:r>
              <a:rPr lang="en-US" altLang="zh-CN" sz="2600" dirty="0" smtClean="0">
                <a:latin typeface="楷体" panose="02010609060101010101" pitchFamily="49" charset="-122"/>
                <a:ea typeface="楷体" panose="02010609060101010101" pitchFamily="49" charset="-122"/>
              </a:rPr>
              <a:t>2</a:t>
            </a:r>
            <a:r>
              <a:rPr lang="zh-CN" altLang="en-US" sz="2600" dirty="0" smtClean="0">
                <a:latin typeface="楷体" panose="02010609060101010101" pitchFamily="49" charset="-122"/>
                <a:ea typeface="楷体" panose="02010609060101010101" pitchFamily="49" charset="-122"/>
              </a:rPr>
              <a:t>中专利基本信息发</a:t>
            </a:r>
            <a:r>
              <a:rPr lang="zh-CN" altLang="en-US" sz="2600" dirty="0">
                <a:latin typeface="楷体" panose="02010609060101010101" pitchFamily="49" charset="-122"/>
                <a:ea typeface="楷体" panose="02010609060101010101" pitchFamily="49" charset="-122"/>
              </a:rPr>
              <a:t>生变</a:t>
            </a:r>
            <a:r>
              <a:rPr lang="zh-CN" altLang="en-US" sz="2600" dirty="0" smtClean="0">
                <a:latin typeface="楷体" panose="02010609060101010101" pitchFamily="49" charset="-122"/>
                <a:ea typeface="楷体" panose="02010609060101010101" pitchFamily="49" charset="-122"/>
              </a:rPr>
              <a:t>更时，</a:t>
            </a:r>
            <a:r>
              <a:rPr lang="zh-CN" altLang="en-US" sz="2600" dirty="0">
                <a:latin typeface="楷体" panose="02010609060101010101" pitchFamily="49" charset="-122"/>
                <a:ea typeface="楷体" panose="02010609060101010101" pitchFamily="49" charset="-122"/>
              </a:rPr>
              <a:t>要求上传证明材</a:t>
            </a:r>
            <a:r>
              <a:rPr lang="zh-CN" altLang="en-US" sz="2600" dirty="0" smtClean="0">
                <a:latin typeface="楷体" panose="02010609060101010101" pitchFamily="49" charset="-122"/>
                <a:ea typeface="楷体" panose="02010609060101010101" pitchFamily="49" charset="-122"/>
              </a:rPr>
              <a:t>料。</a:t>
            </a:r>
            <a:endParaRPr lang="zh-CN" altLang="en-US" sz="2600" dirty="0">
              <a:latin typeface="楷体" panose="02010609060101010101" pitchFamily="49" charset="-122"/>
              <a:ea typeface="楷体" panose="02010609060101010101" pitchFamily="49" charset="-122"/>
            </a:endParaRPr>
          </a:p>
          <a:p>
            <a:pPr>
              <a:lnSpc>
                <a:spcPct val="150000"/>
              </a:lnSpc>
            </a:pPr>
            <a:r>
              <a:rPr lang="en-US" altLang="zh-CN" sz="2800" dirty="0" smtClean="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42026" y="1195661"/>
              <a:ext cx="7962422" cy="84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107504" y="1340768"/>
            <a:ext cx="8640960" cy="1477328"/>
          </a:xfrm>
          <a:prstGeom prst="rect">
            <a:avLst/>
          </a:prstGeom>
          <a:noFill/>
        </p:spPr>
        <p:txBody>
          <a:bodyPr wrap="square" rtlCol="0">
            <a:spAutoFit/>
          </a:bodyPr>
          <a:lstStyle/>
          <a:p>
            <a:pPr>
              <a:lnSpc>
                <a:spcPct val="150000"/>
              </a:lnSpc>
            </a:pPr>
            <a:r>
              <a:rPr lang="zh-CN" altLang="en-US" sz="3200" b="1" dirty="0">
                <a:latin typeface="楷体" panose="02010609060101010101" pitchFamily="49" charset="-122"/>
                <a:ea typeface="楷体" panose="02010609060101010101" pitchFamily="49" charset="-122"/>
              </a:rPr>
              <a:t>    </a:t>
            </a:r>
            <a:r>
              <a:rPr lang="zh-CN" altLang="en-US" sz="3000" b="1" dirty="0">
                <a:latin typeface="楷体" panose="02010609060101010101" pitchFamily="49" charset="-122"/>
                <a:ea typeface="楷体" panose="02010609060101010101" pitchFamily="49" charset="-122"/>
              </a:rPr>
              <a:t>填报要求</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上传</a:t>
            </a:r>
            <a:r>
              <a:rPr lang="zh-CN" altLang="en-US" sz="3000" b="1" dirty="0" smtClean="0">
                <a:latin typeface="楷体" panose="02010609060101010101" pitchFamily="49" charset="-122"/>
                <a:ea typeface="楷体" panose="02010609060101010101" pitchFamily="49" charset="-122"/>
              </a:rPr>
              <a:t>附件</a:t>
            </a:r>
            <a:endParaRPr lang="en-US" altLang="zh-CN" sz="3200" b="1"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三、报表填报流程及要求</a:t>
            </a:r>
            <a:endParaRPr lang="zh-CN" altLang="en-US" sz="3200" dirty="0">
              <a:latin typeface="黑体" panose="02010609060101010101" pitchFamily="49" charset="-122"/>
              <a:ea typeface="黑体" panose="02010609060101010101" pitchFamily="49" charset="-122"/>
            </a:endParaRPr>
          </a:p>
        </p:txBody>
      </p:sp>
      <p:pic>
        <p:nvPicPr>
          <p:cNvPr id="10" name="图片 9"/>
          <p:cNvPicPr>
            <a:picLocks noChangeAspect="1"/>
          </p:cNvPicPr>
          <p:nvPr/>
        </p:nvPicPr>
        <p:blipFill>
          <a:blip r:embed="rId1" cstate="print"/>
          <a:stretch>
            <a:fillRect/>
          </a:stretch>
        </p:blipFill>
        <p:spPr>
          <a:xfrm>
            <a:off x="420001" y="2160568"/>
            <a:ext cx="8328463" cy="35726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200475"/>
            <a:chOff x="611560" y="1195661"/>
            <a:chExt cx="8136904" cy="5200475"/>
          </a:xfrm>
        </p:grpSpPr>
        <p:cxnSp>
          <p:nvCxnSpPr>
            <p:cNvPr id="14" name="直接连接符 13"/>
            <p:cNvCxnSpPr/>
            <p:nvPr/>
          </p:nvCxnSpPr>
          <p:spPr>
            <a:xfrm flipV="1">
              <a:off x="642026" y="1195661"/>
              <a:ext cx="7962422" cy="84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230832"/>
            </a:xfrm>
            <a:prstGeom prst="rect">
              <a:avLst/>
            </a:prstGeom>
            <a:noFill/>
          </p:spPr>
          <p:txBody>
            <a:bodyPr wrap="square" rtlCol="0">
              <a:spAutoFit/>
            </a:bodyPr>
            <a:lstStyle/>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sp>
        <p:nvSpPr>
          <p:cNvPr id="10" name="TextBox 9"/>
          <p:cNvSpPr txBox="1"/>
          <p:nvPr/>
        </p:nvSpPr>
        <p:spPr>
          <a:xfrm>
            <a:off x="251520" y="1313267"/>
            <a:ext cx="8640960" cy="4385816"/>
          </a:xfrm>
          <a:prstGeom prst="rect">
            <a:avLst/>
          </a:prstGeom>
          <a:noFill/>
        </p:spPr>
        <p:txBody>
          <a:bodyPr wrap="square" rtlCol="0">
            <a:spAutoFit/>
          </a:bodyPr>
          <a:lstStyle/>
          <a:p>
            <a:pPr indent="457200">
              <a:lnSpc>
                <a:spcPct val="150000"/>
              </a:lnSpc>
            </a:pPr>
            <a:r>
              <a:rPr lang="zh-CN" altLang="en-US" sz="2600" dirty="0" smtClean="0">
                <a:latin typeface="楷体" panose="02010609060101010101" pitchFamily="49" charset="-122"/>
                <a:ea typeface="楷体" panose="02010609060101010101" pitchFamily="49" charset="-122"/>
              </a:rPr>
              <a:t>报</a:t>
            </a:r>
            <a:r>
              <a:rPr lang="zh-CN" altLang="en-US" sz="2600" dirty="0">
                <a:latin typeface="楷体" panose="02010609060101010101" pitchFamily="49" charset="-122"/>
                <a:ea typeface="楷体" panose="02010609060101010101" pitchFamily="49" charset="-122"/>
              </a:rPr>
              <a:t>表验收是指管理机构对基层调查表数据的核实查验。基层单位完成填报后</a:t>
            </a:r>
            <a:r>
              <a:rPr lang="zh-CN" altLang="en-US" sz="2600" dirty="0" smtClean="0">
                <a:latin typeface="楷体" panose="02010609060101010101" pitchFamily="49" charset="-122"/>
                <a:ea typeface="楷体" panose="02010609060101010101" pitchFamily="49" charset="-122"/>
              </a:rPr>
              <a:t>，管</a:t>
            </a:r>
            <a:r>
              <a:rPr lang="zh-CN" altLang="en-US" sz="2600" dirty="0">
                <a:latin typeface="楷体" panose="02010609060101010101" pitchFamily="49" charset="-122"/>
                <a:ea typeface="楷体" panose="02010609060101010101" pitchFamily="49" charset="-122"/>
              </a:rPr>
              <a:t>理部门需对管辖范围内的所有项目报表进行验收。</a:t>
            </a:r>
            <a:endParaRPr lang="en-US" altLang="zh-CN" sz="2600" dirty="0">
              <a:latin typeface="楷体" panose="02010609060101010101" pitchFamily="49" charset="-122"/>
              <a:ea typeface="楷体" panose="02010609060101010101" pitchFamily="49" charset="-122"/>
            </a:endParaRPr>
          </a:p>
          <a:p>
            <a:pPr indent="457200">
              <a:lnSpc>
                <a:spcPct val="150000"/>
              </a:lnSpc>
            </a:pPr>
            <a:r>
              <a:rPr lang="zh-CN" altLang="en-US" sz="2600" dirty="0" smtClean="0">
                <a:latin typeface="楷体" panose="02010609060101010101" pitchFamily="49" charset="-122"/>
                <a:ea typeface="楷体" panose="02010609060101010101" pitchFamily="49" charset="-122"/>
              </a:rPr>
              <a:t>管</a:t>
            </a:r>
            <a:r>
              <a:rPr lang="zh-CN" altLang="en-US" sz="2600" dirty="0">
                <a:latin typeface="楷体" panose="02010609060101010101" pitchFamily="49" charset="-122"/>
                <a:ea typeface="楷体" panose="02010609060101010101" pitchFamily="49" charset="-122"/>
              </a:rPr>
              <a:t>理部门报表验收工作主要包括</a:t>
            </a:r>
            <a:r>
              <a:rPr lang="zh-CN" altLang="en-US" sz="2600" b="1" dirty="0">
                <a:solidFill>
                  <a:srgbClr val="FF0000"/>
                </a:solidFill>
                <a:latin typeface="楷体" panose="02010609060101010101" pitchFamily="49" charset="-122"/>
                <a:ea typeface="楷体" panose="02010609060101010101" pitchFamily="49" charset="-122"/>
              </a:rPr>
              <a:t>综合检查辅助检查、核实性错误解释说明审核（认可与否）、人工检查项下发和处理、成果转化收入极大值检查。</a:t>
            </a:r>
            <a:endParaRPr lang="zh-CN" altLang="en-US" sz="2600" b="1" dirty="0">
              <a:solidFill>
                <a:srgbClr val="FF0000"/>
              </a:solidFill>
              <a:latin typeface="楷体" panose="02010609060101010101" pitchFamily="49" charset="-122"/>
              <a:ea typeface="楷体" panose="02010609060101010101" pitchFamily="49" charset="-122"/>
            </a:endParaRPr>
          </a:p>
          <a:p>
            <a:pPr indent="457200">
              <a:lnSpc>
                <a:spcPct val="150000"/>
              </a:lnSpc>
            </a:pPr>
            <a:endParaRPr lang="zh-CN" altLang="en-US" sz="2800" dirty="0">
              <a:solidFill>
                <a:srgbClr val="2E2E2E"/>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sp>
        <p:nvSpPr>
          <p:cNvPr id="10" name="TextBox 9"/>
          <p:cNvSpPr txBox="1"/>
          <p:nvPr/>
        </p:nvSpPr>
        <p:spPr>
          <a:xfrm>
            <a:off x="251520" y="1313267"/>
            <a:ext cx="8640960" cy="637675"/>
          </a:xfrm>
          <a:prstGeom prst="rect">
            <a:avLst/>
          </a:prstGeom>
          <a:noFill/>
        </p:spPr>
        <p:txBody>
          <a:bodyPr wrap="square" rtlCol="0">
            <a:spAutoFit/>
          </a:bodyPr>
          <a:lstStyle/>
          <a:p>
            <a:pPr indent="457200">
              <a:lnSpc>
                <a:spcPct val="150000"/>
              </a:lnSpc>
            </a:pPr>
            <a:r>
              <a:rPr lang="zh-CN" altLang="en-US" sz="2800" dirty="0">
                <a:solidFill>
                  <a:srgbClr val="2E2E2E"/>
                </a:solidFill>
                <a:latin typeface="楷体" panose="02010609060101010101" pitchFamily="49" charset="-122"/>
                <a:ea typeface="楷体" panose="02010609060101010101" pitchFamily="49" charset="-122"/>
              </a:rPr>
              <a:t>  </a:t>
            </a:r>
            <a:endParaRPr lang="zh-CN" altLang="en-US" sz="2800" dirty="0">
              <a:solidFill>
                <a:srgbClr val="2E2E2E"/>
              </a:solidFill>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cstate="print"/>
          <a:stretch>
            <a:fillRect/>
          </a:stretch>
        </p:blipFill>
        <p:spPr>
          <a:xfrm>
            <a:off x="36004" y="1601633"/>
            <a:ext cx="9144000" cy="4333875"/>
          </a:xfrm>
          <a:prstGeom prst="rect">
            <a:avLst/>
          </a:prstGeom>
        </p:spPr>
      </p:pic>
      <p:pic>
        <p:nvPicPr>
          <p:cNvPr id="12" name="图片 11"/>
          <p:cNvPicPr>
            <a:picLocks noChangeAspect="1"/>
          </p:cNvPicPr>
          <p:nvPr/>
        </p:nvPicPr>
        <p:blipFill>
          <a:blip r:embed="rId2" cstate="print"/>
          <a:stretch>
            <a:fillRect/>
          </a:stretch>
        </p:blipFill>
        <p:spPr>
          <a:xfrm>
            <a:off x="1060447" y="1932026"/>
            <a:ext cx="7703840" cy="3673088"/>
          </a:xfrm>
          <a:prstGeom prst="rect">
            <a:avLst/>
          </a:prstGeom>
        </p:spPr>
      </p:pic>
      <p:sp>
        <p:nvSpPr>
          <p:cNvPr id="3" name="TextBox 2"/>
          <p:cNvSpPr txBox="1"/>
          <p:nvPr/>
        </p:nvSpPr>
        <p:spPr>
          <a:xfrm>
            <a:off x="3282002" y="3356991"/>
            <a:ext cx="3672800" cy="584775"/>
          </a:xfrm>
          <a:prstGeom prst="rect">
            <a:avLst/>
          </a:prstGeom>
          <a:noFill/>
        </p:spPr>
        <p:txBody>
          <a:bodyPr wrap="none" rtlCol="0">
            <a:spAutoFit/>
          </a:bodyPr>
          <a:lstStyle/>
          <a:p>
            <a:r>
              <a:rPr lang="zh-CN" altLang="en-US" sz="3200" b="1" dirty="0">
                <a:latin typeface="楷体" panose="02010609060101010101" pitchFamily="49" charset="-122"/>
                <a:ea typeface="楷体" panose="02010609060101010101" pitchFamily="49" charset="-122"/>
              </a:rPr>
              <a:t>综合检查</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辅助检查</a:t>
            </a:r>
            <a:endParaRPr lang="zh-CN" altLang="en-US"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42026" y="1195661"/>
              <a:ext cx="7962422" cy="84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1" cstate="print"/>
          <a:stretch>
            <a:fillRect/>
          </a:stretch>
        </p:blipFill>
        <p:spPr>
          <a:xfrm>
            <a:off x="37131" y="1584072"/>
            <a:ext cx="9144000" cy="4201942"/>
          </a:xfrm>
          <a:prstGeom prst="rect">
            <a:avLst/>
          </a:prstGeom>
        </p:spPr>
      </p:pic>
      <p:pic>
        <p:nvPicPr>
          <p:cNvPr id="17" name="图片 16"/>
          <p:cNvPicPr>
            <a:picLocks noChangeAspect="1"/>
          </p:cNvPicPr>
          <p:nvPr/>
        </p:nvPicPr>
        <p:blipFill>
          <a:blip r:embed="rId2" cstate="print"/>
          <a:stretch>
            <a:fillRect/>
          </a:stretch>
        </p:blipFill>
        <p:spPr>
          <a:xfrm>
            <a:off x="971600" y="2204864"/>
            <a:ext cx="6732240" cy="3222359"/>
          </a:xfrm>
          <a:prstGeom prst="rect">
            <a:avLst/>
          </a:prstGeom>
        </p:spPr>
      </p:pic>
      <p:sp>
        <p:nvSpPr>
          <p:cNvPr id="4" name="TextBox 3"/>
          <p:cNvSpPr txBox="1"/>
          <p:nvPr/>
        </p:nvSpPr>
        <p:spPr>
          <a:xfrm>
            <a:off x="3083925" y="4427820"/>
            <a:ext cx="2698175" cy="523220"/>
          </a:xfrm>
          <a:prstGeom prst="rect">
            <a:avLst/>
          </a:prstGeom>
          <a:noFill/>
        </p:spPr>
        <p:txBody>
          <a:bodyPr wrap="none" rtlCol="0">
            <a:spAutoFit/>
          </a:bodyPr>
          <a:lstStyle/>
          <a:p>
            <a:r>
              <a:rPr lang="zh-CN" altLang="en-US" sz="2800" b="1" dirty="0">
                <a:latin typeface="楷体" panose="02010609060101010101" pitchFamily="49" charset="-122"/>
                <a:ea typeface="楷体" panose="02010609060101010101" pitchFamily="49" charset="-122"/>
              </a:rPr>
              <a:t>核实性错误检查</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51753" y="1195661"/>
              <a:ext cx="7952695" cy="10569"/>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sp>
        <p:nvSpPr>
          <p:cNvPr id="10" name="TextBox 9"/>
          <p:cNvSpPr txBox="1"/>
          <p:nvPr/>
        </p:nvSpPr>
        <p:spPr>
          <a:xfrm>
            <a:off x="251520" y="1340768"/>
            <a:ext cx="8640960" cy="4478149"/>
          </a:xfrm>
          <a:prstGeom prst="rect">
            <a:avLst/>
          </a:prstGeom>
          <a:noFill/>
        </p:spPr>
        <p:txBody>
          <a:bodyPr wrap="square" rtlCol="0">
            <a:spAutoFit/>
          </a:bodyPr>
          <a:lstStyle/>
          <a:p>
            <a:pPr lvl="0" algn="just" eaLnBrk="0" hangingPunct="0">
              <a:lnSpc>
                <a:spcPct val="150000"/>
              </a:lnSpc>
              <a:buClr>
                <a:srgbClr val="489B7D"/>
              </a:buClr>
            </a:pPr>
            <a:r>
              <a:rPr lang="zh-CN" altLang="en-US" sz="3000" b="1" dirty="0" smtClean="0">
                <a:latin typeface="楷体" panose="02010609060101010101" pitchFamily="49" charset="-122"/>
                <a:ea typeface="楷体" panose="02010609060101010101" pitchFamily="49" charset="-122"/>
              </a:rPr>
              <a:t>  注意事项</a:t>
            </a:r>
            <a:endParaRPr lang="en-US" altLang="zh-CN" sz="3000" b="1" dirty="0">
              <a:latin typeface="楷体" panose="02010609060101010101" pitchFamily="49" charset="-122"/>
              <a:ea typeface="楷体" panose="02010609060101010101" pitchFamily="49" charset="-122"/>
            </a:endParaRPr>
          </a:p>
          <a:p>
            <a:pPr lvl="0" indent="457200" algn="just" eaLnBrk="0" hangingPunct="0">
              <a:lnSpc>
                <a:spcPct val="150000"/>
              </a:lnSpc>
              <a:buClr>
                <a:srgbClr val="489B7D"/>
              </a:buClr>
            </a:pPr>
            <a:r>
              <a:rPr lang="en-US" altLang="zh-CN" sz="2600" dirty="0">
                <a:latin typeface="楷体" panose="02010609060101010101" pitchFamily="49" charset="-122"/>
                <a:ea typeface="楷体" panose="02010609060101010101" pitchFamily="49" charset="-122"/>
              </a:rPr>
              <a:t>1.</a:t>
            </a:r>
            <a:r>
              <a:rPr lang="zh-CN" altLang="en-US" sz="2600" dirty="0">
                <a:latin typeface="楷体" panose="02010609060101010101" pitchFamily="49" charset="-122"/>
                <a:ea typeface="楷体" panose="02010609060101010101" pitchFamily="49" charset="-122"/>
              </a:rPr>
              <a:t>验收不通过的操作方法：</a:t>
            </a:r>
            <a:endParaRPr lang="en-US" altLang="zh-CN" sz="2600" dirty="0">
              <a:latin typeface="楷体" panose="02010609060101010101" pitchFamily="49" charset="-122"/>
              <a:ea typeface="楷体" panose="02010609060101010101" pitchFamily="49" charset="-122"/>
            </a:endParaRPr>
          </a:p>
          <a:p>
            <a:pPr lvl="0" indent="457200" algn="just" eaLnBrk="0" hangingPunct="0">
              <a:lnSpc>
                <a:spcPct val="150000"/>
              </a:lnSpc>
              <a:buClr>
                <a:srgbClr val="489B7D"/>
              </a:buClr>
            </a:pP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点击返回修改</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为退回基层单位修改报表重新上报，</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验收不通过</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为退回下一级管理机构再次审核。对于设置未报原因的单位视同调查表已填报。</a:t>
            </a:r>
            <a:endParaRPr lang="en-US" altLang="zh-CN" sz="2600" dirty="0">
              <a:latin typeface="楷体" panose="02010609060101010101" pitchFamily="49" charset="-122"/>
              <a:ea typeface="楷体" panose="02010609060101010101" pitchFamily="49" charset="-122"/>
            </a:endParaRPr>
          </a:p>
          <a:p>
            <a:pPr lvl="0" indent="457200" algn="just" eaLnBrk="0" hangingPunct="0">
              <a:lnSpc>
                <a:spcPct val="150000"/>
              </a:lnSpc>
              <a:buClr>
                <a:srgbClr val="489B7D"/>
              </a:buClr>
            </a:pPr>
            <a:r>
              <a:rPr lang="en-US" altLang="zh-CN" sz="2600" dirty="0">
                <a:latin typeface="楷体" panose="02010609060101010101" pitchFamily="49" charset="-122"/>
                <a:ea typeface="楷体" panose="02010609060101010101" pitchFamily="49" charset="-122"/>
              </a:rPr>
              <a:t> 2.</a:t>
            </a:r>
            <a:r>
              <a:rPr lang="zh-CN" altLang="en-US" sz="2600" dirty="0">
                <a:latin typeface="楷体" panose="02010609060101010101" pitchFamily="49" charset="-122"/>
                <a:ea typeface="楷体" panose="02010609060101010101" pitchFamily="49" charset="-122"/>
              </a:rPr>
              <a:t>已设置未报原因的未报单位，管理机构也需要进行验收。但是不能验收返回修改。 </a:t>
            </a:r>
            <a:endParaRPr lang="en-US" altLang="zh-CN"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95661"/>
            <a:ext cx="8136904" cy="5338975"/>
            <a:chOff x="611560" y="1195661"/>
            <a:chExt cx="8136904" cy="5338975"/>
          </a:xfrm>
        </p:grpSpPr>
        <p:cxnSp>
          <p:nvCxnSpPr>
            <p:cNvPr id="14" name="直接连接符 13"/>
            <p:cNvCxnSpPr/>
            <p:nvPr/>
          </p:nvCxnSpPr>
          <p:spPr>
            <a:xfrm flipV="1">
              <a:off x="661481" y="1195661"/>
              <a:ext cx="7942967" cy="84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sp>
        <p:nvSpPr>
          <p:cNvPr id="10" name="TextBox 9"/>
          <p:cNvSpPr txBox="1"/>
          <p:nvPr/>
        </p:nvSpPr>
        <p:spPr>
          <a:xfrm>
            <a:off x="467544" y="1313267"/>
            <a:ext cx="8136904" cy="3277820"/>
          </a:xfrm>
          <a:prstGeom prst="rect">
            <a:avLst/>
          </a:prstGeom>
          <a:noFill/>
        </p:spPr>
        <p:txBody>
          <a:bodyPr wrap="square" rtlCol="0">
            <a:spAutoFit/>
          </a:bodyPr>
          <a:lstStyle/>
          <a:p>
            <a:pPr lvl="0" algn="just" eaLnBrk="0" hangingPunct="0">
              <a:lnSpc>
                <a:spcPct val="150000"/>
              </a:lnSpc>
              <a:buClr>
                <a:srgbClr val="489B7D"/>
              </a:buClr>
            </a:pPr>
            <a:r>
              <a:rPr lang="zh-CN" altLang="en-US" sz="3000" b="1" dirty="0" smtClean="0">
                <a:latin typeface="楷体" panose="02010609060101010101" pitchFamily="49" charset="-122"/>
                <a:ea typeface="楷体" panose="02010609060101010101" pitchFamily="49" charset="-122"/>
              </a:rPr>
              <a:t>  注意</a:t>
            </a:r>
            <a:r>
              <a:rPr lang="zh-CN" altLang="en-US" sz="3000" b="1" dirty="0">
                <a:latin typeface="楷体" panose="02010609060101010101" pitchFamily="49" charset="-122"/>
                <a:ea typeface="楷体" panose="02010609060101010101" pitchFamily="49" charset="-122"/>
              </a:rPr>
              <a:t>事项：</a:t>
            </a:r>
            <a:endParaRPr lang="en-US" altLang="zh-CN" sz="3000" b="1" dirty="0">
              <a:latin typeface="楷体" panose="02010609060101010101" pitchFamily="49" charset="-122"/>
              <a:ea typeface="楷体" panose="02010609060101010101" pitchFamily="49" charset="-122"/>
            </a:endParaRPr>
          </a:p>
          <a:p>
            <a:pPr lvl="0" algn="just" eaLnBrk="0" hangingPunct="0">
              <a:lnSpc>
                <a:spcPct val="150000"/>
              </a:lnSpc>
              <a:buClr>
                <a:srgbClr val="489B7D"/>
              </a:buClr>
            </a:pPr>
            <a:r>
              <a:rPr lang="zh-CN" altLang="en-US" sz="2800" dirty="0">
                <a:solidFill>
                  <a:srgbClr val="2E2E2E"/>
                </a:solidFill>
                <a:latin typeface="微软雅黑" panose="020B0503020204020204" pitchFamily="34" charset="-122"/>
                <a:ea typeface="微软雅黑" panose="020B0503020204020204" pitchFamily="34" charset="-122"/>
              </a:rPr>
              <a:t>    </a:t>
            </a:r>
            <a:r>
              <a:rPr lang="en-US" altLang="zh-CN" sz="2600" dirty="0" smtClean="0">
                <a:latin typeface="楷体" panose="02010609060101010101" pitchFamily="49" charset="-122"/>
                <a:ea typeface="楷体" panose="02010609060101010101" pitchFamily="49" charset="-122"/>
              </a:rPr>
              <a:t>3.</a:t>
            </a:r>
            <a:r>
              <a:rPr lang="zh-CN" altLang="en-US" sz="2600" dirty="0" smtClean="0">
                <a:latin typeface="楷体" panose="02010609060101010101" pitchFamily="49" charset="-122"/>
                <a:ea typeface="楷体" panose="02010609060101010101" pitchFamily="49" charset="-122"/>
              </a:rPr>
              <a:t>管</a:t>
            </a:r>
            <a:r>
              <a:rPr lang="zh-CN" altLang="en-US" sz="2600" dirty="0">
                <a:latin typeface="楷体" panose="02010609060101010101" pitchFamily="49" charset="-122"/>
                <a:ea typeface="楷体" panose="02010609060101010101" pitchFamily="49" charset="-122"/>
              </a:rPr>
              <a:t>理部门可以</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批量验收通过</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批量取消验收</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批量返回修改</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批量验收不通过</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批量追加验收意见</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indent="457200">
              <a:lnSpc>
                <a:spcPct val="150000"/>
              </a:lnSpc>
            </a:pPr>
            <a:endParaRPr lang="zh-CN" altLang="en-US" sz="2800" dirty="0">
              <a:solidFill>
                <a:srgbClr val="2E2E2E"/>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1481" y="1177047"/>
            <a:ext cx="8014975" cy="4988257"/>
            <a:chOff x="661481" y="1177047"/>
            <a:chExt cx="8014975" cy="4846290"/>
          </a:xfrm>
        </p:grpSpPr>
        <p:cxnSp>
          <p:nvCxnSpPr>
            <p:cNvPr id="14" name="直接连接符 13"/>
            <p:cNvCxnSpPr/>
            <p:nvPr/>
          </p:nvCxnSpPr>
          <p:spPr>
            <a:xfrm>
              <a:off x="661481" y="1177047"/>
              <a:ext cx="7942967" cy="18614"/>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755576" y="6023337"/>
              <a:ext cx="7920880"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四、报表验收</a:t>
            </a:r>
            <a:endParaRPr lang="zh-CN" altLang="en-US" sz="3200" dirty="0">
              <a:latin typeface="黑体" panose="02010609060101010101" pitchFamily="49" charset="-122"/>
              <a:ea typeface="黑体" panose="02010609060101010101" pitchFamily="49" charset="-122"/>
            </a:endParaRPr>
          </a:p>
        </p:txBody>
      </p:sp>
      <p:pic>
        <p:nvPicPr>
          <p:cNvPr id="11" name="图片 10"/>
          <p:cNvPicPr>
            <a:picLocks noChangeAspect="1"/>
          </p:cNvPicPr>
          <p:nvPr/>
        </p:nvPicPr>
        <p:blipFill>
          <a:blip r:embed="rId1" cstate="print"/>
          <a:stretch>
            <a:fillRect/>
          </a:stretch>
        </p:blipFill>
        <p:spPr>
          <a:xfrm>
            <a:off x="251520" y="1319862"/>
            <a:ext cx="8496944" cy="477343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一、调查目的及范围</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467544" y="1484784"/>
            <a:ext cx="8496944" cy="483209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en-US" sz="2600" b="1" dirty="0">
                <a:latin typeface="楷体" panose="02010609060101010101" pitchFamily="49" charset="-122"/>
                <a:ea typeface="楷体" panose="02010609060101010101" pitchFamily="49" charset="-122"/>
              </a:rPr>
              <a:t>纳入跟踪调查的课题符合下述条件之一：</a:t>
            </a:r>
            <a:endParaRPr lang="en-US" altLang="zh-CN" sz="2600" b="1" dirty="0">
              <a:latin typeface="楷体" panose="02010609060101010101" pitchFamily="49" charset="-122"/>
              <a:ea typeface="楷体" panose="02010609060101010101" pitchFamily="49" charset="-122"/>
            </a:endParaRPr>
          </a:p>
          <a:p>
            <a:pPr>
              <a:lnSpc>
                <a:spcPct val="200000"/>
              </a:lnSpc>
            </a:pPr>
            <a:r>
              <a:rPr lang="zh-CN" altLang="en-US" sz="2600" dirty="0">
                <a:latin typeface="楷体" panose="02010609060101010101" pitchFamily="49" charset="-122"/>
                <a:ea typeface="楷体" panose="02010609060101010101" pitchFamily="49" charset="-122"/>
              </a:rPr>
              <a:t>①报告期开始时，验收结题未满三年</a:t>
            </a:r>
            <a:endParaRPr lang="en-US" altLang="zh-CN" sz="2600" dirty="0">
              <a:latin typeface="楷体" panose="02010609060101010101" pitchFamily="49" charset="-122"/>
              <a:ea typeface="楷体" panose="02010609060101010101" pitchFamily="49" charset="-122"/>
            </a:endParaRPr>
          </a:p>
          <a:p>
            <a:pPr>
              <a:lnSpc>
                <a:spcPct val="200000"/>
              </a:lnSpc>
            </a:pPr>
            <a:r>
              <a:rPr lang="zh-CN" altLang="en-US" sz="2600" dirty="0">
                <a:latin typeface="楷体" panose="02010609060101010101" pitchFamily="49" charset="-122"/>
                <a:ea typeface="楷体" panose="02010609060101010101" pitchFamily="49" charset="-122"/>
              </a:rPr>
              <a:t>②结题以来，跟踪调查未满三次 </a:t>
            </a:r>
            <a:endParaRPr lang="en-US" altLang="zh-CN" sz="2600" dirty="0">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ü"/>
            </a:pPr>
            <a:r>
              <a:rPr lang="zh-CN" altLang="en-US" sz="2600" b="1" dirty="0">
                <a:latin typeface="楷体" panose="02010609060101010101" pitchFamily="49" charset="-122"/>
                <a:ea typeface="楷体" panose="02010609060101010101" pitchFamily="49" charset="-122"/>
              </a:rPr>
              <a:t>调查项目不包括保密项目及军工项目</a:t>
            </a:r>
            <a:endParaRPr lang="en-US" altLang="zh-CN" sz="2600" b="1" dirty="0">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ü"/>
            </a:pPr>
            <a:r>
              <a:rPr lang="zh-CN" altLang="en-US" sz="2600" b="1" dirty="0">
                <a:latin typeface="楷体" panose="02010609060101010101" pitchFamily="49" charset="-122"/>
                <a:ea typeface="楷体" panose="02010609060101010101" pitchFamily="49" charset="-122"/>
              </a:rPr>
              <a:t>调查一般以课题作为调查单元，项目与课题不重复调查</a:t>
            </a:r>
            <a:endParaRPr lang="en-US" altLang="zh-CN" sz="2600" b="1" dirty="0">
              <a:latin typeface="楷体" panose="02010609060101010101" pitchFamily="49" charset="-122"/>
              <a:ea typeface="楷体" panose="02010609060101010101" pitchFamily="49" charset="-122"/>
            </a:endParaRPr>
          </a:p>
          <a:p>
            <a:pPr indent="457200">
              <a:lnSpc>
                <a:spcPct val="150000"/>
              </a:lnSpc>
            </a:pPr>
            <a:endParaRPr lang="en-US" altLang="zh-CN"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1177047"/>
            <a:ext cx="8136904" cy="5357589"/>
            <a:chOff x="611560" y="1177047"/>
            <a:chExt cx="8136904" cy="5357589"/>
          </a:xfrm>
        </p:grpSpPr>
        <p:cxnSp>
          <p:nvCxnSpPr>
            <p:cNvPr id="14" name="直接连接符 13"/>
            <p:cNvCxnSpPr/>
            <p:nvPr/>
          </p:nvCxnSpPr>
          <p:spPr>
            <a:xfrm>
              <a:off x="671209" y="1177047"/>
              <a:ext cx="7933239" cy="18614"/>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1454004" y="539969"/>
            <a:ext cx="7150444" cy="584775"/>
          </a:xfrm>
          <a:prstGeom prst="rect">
            <a:avLst/>
          </a:prstGeom>
          <a:noFill/>
        </p:spPr>
        <p:txBody>
          <a:bodyPr wrap="square" rtlCol="0">
            <a:spAutoFit/>
          </a:bodyPr>
          <a:lstStyle/>
          <a:p>
            <a:r>
              <a:rPr lang="zh-CN" altLang="en-US" sz="3200" dirty="0" smtClean="0">
                <a:latin typeface="黑体" panose="02010609060101010101" pitchFamily="49" charset="-122"/>
                <a:ea typeface="黑体" panose="02010609060101010101" pitchFamily="49" charset="-122"/>
              </a:rPr>
              <a:t>五、</a:t>
            </a:r>
            <a:r>
              <a:rPr lang="zh-CN" altLang="en-US" sz="3200" dirty="0">
                <a:latin typeface="黑体" panose="02010609060101010101" pitchFamily="49" charset="-122"/>
                <a:ea typeface="黑体" panose="02010609060101010101" pitchFamily="49" charset="-122"/>
              </a:rPr>
              <a:t>时间安排</a:t>
            </a:r>
            <a:endParaRPr lang="zh-CN" altLang="en-US" sz="3200"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251520" y="1484783"/>
          <a:ext cx="8784976" cy="2088779"/>
        </p:xfrm>
        <a:graphic>
          <a:graphicData uri="http://schemas.openxmlformats.org/drawingml/2006/table">
            <a:tbl>
              <a:tblPr firstRow="1" bandRow="1">
                <a:tableStyleId>{5C22544A-7EE6-4342-B048-85BDC9FD1C3A}</a:tableStyleId>
              </a:tblPr>
              <a:tblGrid>
                <a:gridCol w="4608512"/>
                <a:gridCol w="4176464"/>
              </a:tblGrid>
              <a:tr h="500909">
                <a:tc>
                  <a:txBody>
                    <a:bodyPr/>
                    <a:lstStyle/>
                    <a:p>
                      <a:pPr algn="ctr"/>
                      <a:r>
                        <a:rPr lang="zh-CN" altLang="en-US" sz="2400" dirty="0"/>
                        <a:t>时     间</a:t>
                      </a:r>
                      <a:endParaRPr lang="zh-CN" altLang="en-US" sz="2400" dirty="0"/>
                    </a:p>
                  </a:txBody>
                  <a:tcPr/>
                </a:tc>
                <a:tc>
                  <a:txBody>
                    <a:bodyPr/>
                    <a:lstStyle/>
                    <a:p>
                      <a:pPr algn="ctr"/>
                      <a:r>
                        <a:rPr lang="zh-CN" altLang="en-US" sz="2400" dirty="0"/>
                        <a:t>主要工作内容</a:t>
                      </a:r>
                      <a:endParaRPr lang="zh-CN" altLang="en-US" sz="2400" dirty="0"/>
                    </a:p>
                  </a:txBody>
                  <a:tcPr/>
                </a:tc>
              </a:tr>
              <a:tr h="586052">
                <a:tc>
                  <a:txBody>
                    <a:bodyPr/>
                    <a:lstStyle/>
                    <a:p>
                      <a:pPr algn="ctr"/>
                      <a:r>
                        <a:rPr lang="en-US" altLang="zh-CN" sz="2400" b="0" i="0" kern="1200" dirty="0" smtClean="0">
                          <a:solidFill>
                            <a:srgbClr val="333333"/>
                          </a:solidFill>
                          <a:latin typeface="微软雅黑" panose="020B0503020204020204" pitchFamily="34" charset="-122"/>
                          <a:ea typeface="+mn-ea"/>
                          <a:cs typeface="+mn-cs"/>
                        </a:rPr>
                        <a:t>2019</a:t>
                      </a:r>
                      <a:r>
                        <a:rPr lang="zh-CN" altLang="en-US" sz="2400" b="0" i="0" kern="1200" dirty="0" smtClean="0">
                          <a:solidFill>
                            <a:srgbClr val="333333"/>
                          </a:solidFill>
                          <a:latin typeface="微软雅黑" panose="020B0503020204020204" pitchFamily="34" charset="-122"/>
                          <a:ea typeface="+mn-ea"/>
                          <a:cs typeface="+mn-cs"/>
                        </a:rPr>
                        <a:t>年</a:t>
                      </a:r>
                      <a:r>
                        <a:rPr lang="en-US" altLang="zh-CN" sz="2400" b="0" i="0" kern="1200" dirty="0" smtClean="0">
                          <a:solidFill>
                            <a:srgbClr val="333333"/>
                          </a:solidFill>
                          <a:latin typeface="微软雅黑" panose="020B0503020204020204" pitchFamily="34" charset="-122"/>
                          <a:ea typeface="+mn-ea"/>
                          <a:cs typeface="+mn-cs"/>
                        </a:rPr>
                        <a:t>1</a:t>
                      </a:r>
                      <a:r>
                        <a:rPr lang="zh-CN" altLang="en-US" sz="2400" b="0" i="0" kern="1200" dirty="0" smtClean="0">
                          <a:solidFill>
                            <a:srgbClr val="333333"/>
                          </a:solidFill>
                          <a:latin typeface="微软雅黑" panose="020B0503020204020204" pitchFamily="34" charset="-122"/>
                          <a:ea typeface="+mn-ea"/>
                          <a:cs typeface="+mn-cs"/>
                        </a:rPr>
                        <a:t>月</a:t>
                      </a:r>
                      <a:r>
                        <a:rPr lang="en-US" altLang="zh-CN" sz="2400" b="0" i="0" kern="1200" dirty="0" smtClean="0">
                          <a:solidFill>
                            <a:srgbClr val="333333"/>
                          </a:solidFill>
                          <a:latin typeface="微软雅黑" panose="020B0503020204020204" pitchFamily="34" charset="-122"/>
                          <a:ea typeface="+mn-ea"/>
                          <a:cs typeface="+mn-cs"/>
                        </a:rPr>
                        <a:t>2</a:t>
                      </a:r>
                      <a:r>
                        <a:rPr lang="zh-CN" altLang="en-US" sz="2400" b="0" i="0" kern="1200" dirty="0" smtClean="0">
                          <a:solidFill>
                            <a:srgbClr val="333333"/>
                          </a:solidFill>
                          <a:latin typeface="微软雅黑" panose="020B0503020204020204" pitchFamily="34" charset="-122"/>
                          <a:ea typeface="+mn-ea"/>
                          <a:cs typeface="+mn-cs"/>
                        </a:rPr>
                        <a:t>日</a:t>
                      </a:r>
                      <a:r>
                        <a:rPr lang="en-US" altLang="zh-CN" sz="2400" b="0" i="0" kern="1200" dirty="0" smtClean="0">
                          <a:solidFill>
                            <a:srgbClr val="333333"/>
                          </a:solidFill>
                          <a:latin typeface="微软雅黑" panose="020B0503020204020204" pitchFamily="34" charset="-122"/>
                          <a:ea typeface="+mn-ea"/>
                          <a:cs typeface="+mn-cs"/>
                        </a:rPr>
                        <a:t>-3</a:t>
                      </a:r>
                      <a:r>
                        <a:rPr lang="zh-CN" altLang="en-US" sz="2400" b="0" i="0" kern="1200" dirty="0" smtClean="0">
                          <a:solidFill>
                            <a:srgbClr val="333333"/>
                          </a:solidFill>
                          <a:latin typeface="微软雅黑" panose="020B0503020204020204" pitchFamily="34" charset="-122"/>
                          <a:ea typeface="+mn-ea"/>
                          <a:cs typeface="+mn-cs"/>
                        </a:rPr>
                        <a:t>月</a:t>
                      </a:r>
                      <a:r>
                        <a:rPr lang="en-US" altLang="zh-CN" sz="2400" b="0" i="0" kern="1200" dirty="0" smtClean="0">
                          <a:solidFill>
                            <a:srgbClr val="333333"/>
                          </a:solidFill>
                          <a:latin typeface="微软雅黑" panose="020B0503020204020204" pitchFamily="34" charset="-122"/>
                          <a:ea typeface="+mn-ea"/>
                          <a:cs typeface="+mn-cs"/>
                        </a:rPr>
                        <a:t>1</a:t>
                      </a:r>
                      <a:r>
                        <a:rPr lang="zh-CN" altLang="en-US" sz="2400" b="0" i="0" kern="1200" dirty="0" smtClean="0">
                          <a:solidFill>
                            <a:srgbClr val="333333"/>
                          </a:solidFill>
                          <a:latin typeface="微软雅黑" panose="020B0503020204020204" pitchFamily="34" charset="-122"/>
                          <a:ea typeface="+mn-ea"/>
                          <a:cs typeface="+mn-cs"/>
                        </a:rPr>
                        <a:t>日</a:t>
                      </a:r>
                      <a:endParaRPr lang="zh-CN" altLang="en-US" sz="2400" b="0" i="0" kern="1200" dirty="0">
                        <a:solidFill>
                          <a:srgbClr val="333333"/>
                        </a:solidFill>
                        <a:latin typeface="微软雅黑" panose="020B0503020204020204" pitchFamily="34" charset="-122"/>
                        <a:ea typeface="+mn-ea"/>
                        <a:cs typeface="+mn-cs"/>
                      </a:endParaRPr>
                    </a:p>
                  </a:txBody>
                  <a:tcPr/>
                </a:tc>
                <a:tc>
                  <a:txBody>
                    <a:bodyPr/>
                    <a:lstStyle/>
                    <a:p>
                      <a:pPr algn="ctr"/>
                      <a:r>
                        <a:rPr lang="zh-CN" altLang="en-US" sz="2400" b="0" i="0" kern="1200" dirty="0" smtClean="0">
                          <a:solidFill>
                            <a:srgbClr val="333333"/>
                          </a:solidFill>
                          <a:latin typeface="微软雅黑" panose="020B0503020204020204" pitchFamily="34" charset="-122"/>
                          <a:ea typeface="+mn-ea"/>
                          <a:cs typeface="+mn-cs"/>
                        </a:rPr>
                        <a:t>基层填报数据；</a:t>
                      </a:r>
                      <a:endParaRPr lang="zh-CN" altLang="en-US" sz="2400" b="0" i="0" kern="1200" dirty="0">
                        <a:solidFill>
                          <a:srgbClr val="333333"/>
                        </a:solidFill>
                        <a:latin typeface="微软雅黑" panose="020B0503020204020204" pitchFamily="34" charset="-122"/>
                        <a:ea typeface="+mn-ea"/>
                        <a:cs typeface="+mn-cs"/>
                      </a:endParaRPr>
                    </a:p>
                  </a:txBody>
                  <a:tcPr/>
                </a:tc>
              </a:tr>
              <a:tr h="500909">
                <a:tc>
                  <a:txBody>
                    <a:bodyPr/>
                    <a:lstStyle/>
                    <a:p>
                      <a:pPr algn="ctr"/>
                      <a:r>
                        <a:rPr lang="en-US" altLang="zh-CN" sz="2400" b="0" i="0" dirty="0" smtClean="0">
                          <a:solidFill>
                            <a:srgbClr val="333333"/>
                          </a:solidFill>
                          <a:latin typeface="微软雅黑" panose="020B0503020204020204" pitchFamily="34" charset="-122"/>
                        </a:rPr>
                        <a:t>2019</a:t>
                      </a:r>
                      <a:r>
                        <a:rPr lang="zh-CN" altLang="en-US" sz="2400" b="0" i="0" dirty="0" smtClean="0">
                          <a:solidFill>
                            <a:srgbClr val="333333"/>
                          </a:solidFill>
                          <a:latin typeface="微软雅黑" panose="020B0503020204020204" pitchFamily="34" charset="-122"/>
                        </a:rPr>
                        <a:t>年</a:t>
                      </a:r>
                      <a:r>
                        <a:rPr lang="en-US" altLang="zh-CN" sz="2400" b="0" i="0" dirty="0" smtClean="0">
                          <a:solidFill>
                            <a:srgbClr val="333333"/>
                          </a:solidFill>
                          <a:latin typeface="微软雅黑" panose="020B0503020204020204" pitchFamily="34" charset="-122"/>
                        </a:rPr>
                        <a:t>3</a:t>
                      </a:r>
                      <a:r>
                        <a:rPr lang="zh-CN" altLang="en-US" sz="2400" b="0" i="0" dirty="0" smtClean="0">
                          <a:solidFill>
                            <a:srgbClr val="333333"/>
                          </a:solidFill>
                          <a:latin typeface="微软雅黑" panose="020B0503020204020204" pitchFamily="34" charset="-122"/>
                        </a:rPr>
                        <a:t>月</a:t>
                      </a:r>
                      <a:r>
                        <a:rPr lang="en-US" altLang="zh-CN" sz="2400" b="0" i="0" dirty="0" smtClean="0">
                          <a:solidFill>
                            <a:srgbClr val="333333"/>
                          </a:solidFill>
                          <a:latin typeface="微软雅黑" panose="020B0503020204020204" pitchFamily="34" charset="-122"/>
                        </a:rPr>
                        <a:t>4</a:t>
                      </a:r>
                      <a:r>
                        <a:rPr lang="zh-CN" altLang="en-US" sz="2400" b="0" i="0" dirty="0" smtClean="0">
                          <a:solidFill>
                            <a:srgbClr val="333333"/>
                          </a:solidFill>
                          <a:latin typeface="微软雅黑" panose="020B0503020204020204" pitchFamily="34" charset="-122"/>
                        </a:rPr>
                        <a:t>日</a:t>
                      </a:r>
                      <a:r>
                        <a:rPr lang="en-US" altLang="zh-CN" sz="2400" b="0" i="0" dirty="0" smtClean="0">
                          <a:solidFill>
                            <a:srgbClr val="333333"/>
                          </a:solidFill>
                          <a:latin typeface="微软雅黑" panose="020B0503020204020204" pitchFamily="34" charset="-122"/>
                        </a:rPr>
                        <a:t>-3</a:t>
                      </a:r>
                      <a:r>
                        <a:rPr lang="zh-CN" altLang="en-US" sz="2400" b="0" i="0" dirty="0" smtClean="0">
                          <a:solidFill>
                            <a:srgbClr val="333333"/>
                          </a:solidFill>
                          <a:latin typeface="微软雅黑" panose="020B0503020204020204" pitchFamily="34" charset="-122"/>
                        </a:rPr>
                        <a:t>月</a:t>
                      </a:r>
                      <a:r>
                        <a:rPr lang="en-US" altLang="zh-CN" sz="2400" b="0" i="0" dirty="0" smtClean="0">
                          <a:solidFill>
                            <a:srgbClr val="333333"/>
                          </a:solidFill>
                          <a:latin typeface="微软雅黑" panose="020B0503020204020204" pitchFamily="34" charset="-122"/>
                        </a:rPr>
                        <a:t>7</a:t>
                      </a:r>
                      <a:r>
                        <a:rPr lang="zh-CN" altLang="en-US" sz="2400" b="0" i="0" dirty="0" smtClean="0">
                          <a:solidFill>
                            <a:srgbClr val="333333"/>
                          </a:solidFill>
                          <a:latin typeface="微软雅黑" panose="020B0503020204020204" pitchFamily="34" charset="-122"/>
                        </a:rPr>
                        <a:t>日</a:t>
                      </a:r>
                      <a:endParaRPr lang="zh-CN" altLang="en-US" sz="2400" dirty="0"/>
                    </a:p>
                  </a:txBody>
                  <a:tcPr/>
                </a:tc>
                <a:tc>
                  <a:txBody>
                    <a:bodyPr/>
                    <a:lstStyle/>
                    <a:p>
                      <a:pPr algn="ctr"/>
                      <a:r>
                        <a:rPr lang="zh-CN" altLang="en-US" sz="2400" b="0" i="0" dirty="0" smtClean="0">
                          <a:solidFill>
                            <a:srgbClr val="333333"/>
                          </a:solidFill>
                          <a:latin typeface="微软雅黑" panose="020B0503020204020204" pitchFamily="34" charset="-122"/>
                        </a:rPr>
                        <a:t> 地市级管理机构在线验收；</a:t>
                      </a:r>
                      <a:endParaRPr lang="zh-CN" altLang="en-US" sz="2400" dirty="0"/>
                    </a:p>
                  </a:txBody>
                  <a:tcPr/>
                </a:tc>
              </a:tr>
              <a:tr h="500909">
                <a:tc>
                  <a:txBody>
                    <a:bodyPr/>
                    <a:lstStyle/>
                    <a:p>
                      <a:pPr algn="ctr"/>
                      <a:r>
                        <a:rPr lang="en-US" altLang="zh-CN" sz="2400" b="0" i="0" dirty="0" smtClean="0">
                          <a:solidFill>
                            <a:srgbClr val="333333"/>
                          </a:solidFill>
                          <a:latin typeface="微软雅黑" panose="020B0503020204020204" pitchFamily="34" charset="-122"/>
                        </a:rPr>
                        <a:t>2019</a:t>
                      </a:r>
                      <a:r>
                        <a:rPr lang="zh-CN" altLang="en-US" sz="2400" b="0" i="0" dirty="0" smtClean="0">
                          <a:solidFill>
                            <a:srgbClr val="333333"/>
                          </a:solidFill>
                          <a:latin typeface="微软雅黑" panose="020B0503020204020204" pitchFamily="34" charset="-122"/>
                        </a:rPr>
                        <a:t>年</a:t>
                      </a:r>
                      <a:r>
                        <a:rPr lang="en-US" altLang="zh-CN" sz="2400" b="0" i="0" dirty="0" smtClean="0">
                          <a:solidFill>
                            <a:srgbClr val="333333"/>
                          </a:solidFill>
                          <a:latin typeface="微软雅黑" panose="020B0503020204020204" pitchFamily="34" charset="-122"/>
                        </a:rPr>
                        <a:t>3</a:t>
                      </a:r>
                      <a:r>
                        <a:rPr lang="zh-CN" altLang="en-US" sz="2400" b="0" i="0" dirty="0" smtClean="0">
                          <a:solidFill>
                            <a:srgbClr val="333333"/>
                          </a:solidFill>
                          <a:latin typeface="微软雅黑" panose="020B0503020204020204" pitchFamily="34" charset="-122"/>
                        </a:rPr>
                        <a:t>月</a:t>
                      </a:r>
                      <a:r>
                        <a:rPr lang="en-US" altLang="zh-CN" sz="2400" b="0" i="0" dirty="0" smtClean="0">
                          <a:solidFill>
                            <a:srgbClr val="333333"/>
                          </a:solidFill>
                          <a:latin typeface="微软雅黑" panose="020B0503020204020204" pitchFamily="34" charset="-122"/>
                        </a:rPr>
                        <a:t>11</a:t>
                      </a:r>
                      <a:r>
                        <a:rPr lang="zh-CN" altLang="en-US" sz="2400" b="0" i="0" dirty="0" smtClean="0">
                          <a:solidFill>
                            <a:srgbClr val="333333"/>
                          </a:solidFill>
                          <a:latin typeface="微软雅黑" panose="020B0503020204020204" pitchFamily="34" charset="-122"/>
                        </a:rPr>
                        <a:t>日</a:t>
                      </a:r>
                      <a:r>
                        <a:rPr lang="en-US" altLang="zh-CN" sz="2400" b="0" i="0" dirty="0" smtClean="0">
                          <a:solidFill>
                            <a:srgbClr val="333333"/>
                          </a:solidFill>
                          <a:latin typeface="微软雅黑" panose="020B0503020204020204" pitchFamily="34" charset="-122"/>
                        </a:rPr>
                        <a:t>-3</a:t>
                      </a:r>
                      <a:r>
                        <a:rPr lang="zh-CN" altLang="en-US" sz="2400" b="0" i="0" dirty="0" smtClean="0">
                          <a:solidFill>
                            <a:srgbClr val="333333"/>
                          </a:solidFill>
                          <a:latin typeface="微软雅黑" panose="020B0503020204020204" pitchFamily="34" charset="-122"/>
                        </a:rPr>
                        <a:t>月</a:t>
                      </a:r>
                      <a:r>
                        <a:rPr lang="en-US" altLang="zh-CN" sz="2400" b="0" i="0" dirty="0" smtClean="0">
                          <a:solidFill>
                            <a:srgbClr val="333333"/>
                          </a:solidFill>
                          <a:latin typeface="微软雅黑" panose="020B0503020204020204" pitchFamily="34" charset="-122"/>
                        </a:rPr>
                        <a:t>15</a:t>
                      </a:r>
                      <a:r>
                        <a:rPr lang="zh-CN" altLang="en-US" sz="2400" b="0" i="0" dirty="0" smtClean="0">
                          <a:solidFill>
                            <a:srgbClr val="333333"/>
                          </a:solidFill>
                          <a:latin typeface="微软雅黑" panose="020B0503020204020204" pitchFamily="34" charset="-122"/>
                        </a:rPr>
                        <a:t>日 </a:t>
                      </a:r>
                      <a:endParaRPr lang="zh-CN" altLang="en-US" sz="2400" dirty="0"/>
                    </a:p>
                  </a:txBody>
                  <a:tcPr/>
                </a:tc>
                <a:tc>
                  <a:txBody>
                    <a:bodyPr/>
                    <a:lstStyle/>
                    <a:p>
                      <a:pPr algn="ctr"/>
                      <a:r>
                        <a:rPr lang="zh-CN" altLang="en-US" sz="2400" b="0" i="0" dirty="0" smtClean="0">
                          <a:solidFill>
                            <a:srgbClr val="333333"/>
                          </a:solidFill>
                          <a:latin typeface="微软雅黑" panose="020B0503020204020204" pitchFamily="34" charset="-122"/>
                        </a:rPr>
                        <a:t>省级管理机构在线验收。</a:t>
                      </a:r>
                      <a:endParaRPr lang="zh-CN" altLang="en-US" sz="2400"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5957" y="2125305"/>
            <a:ext cx="7676523" cy="4409331"/>
            <a:chOff x="1215957" y="2125305"/>
            <a:chExt cx="7676523" cy="4409331"/>
          </a:xfrm>
        </p:grpSpPr>
        <p:sp>
          <p:nvSpPr>
            <p:cNvPr id="15" name="TextBox 14"/>
            <p:cNvSpPr txBox="1"/>
            <p:nvPr/>
          </p:nvSpPr>
          <p:spPr>
            <a:xfrm>
              <a:off x="6516216" y="6165304"/>
              <a:ext cx="1800200" cy="369332"/>
            </a:xfrm>
            <a:prstGeom prst="rect">
              <a:avLst/>
            </a:prstGeom>
            <a:noFill/>
          </p:spPr>
          <p:txBody>
            <a:bodyPr wrap="square" rtlCol="0">
              <a:spAutoFit/>
            </a:bodyPr>
            <a:lstStyle/>
            <a:p>
              <a:pPr algn="r"/>
              <a:endParaRPr lang="en-US" altLang="zh-CN" sz="900" dirty="0">
                <a:solidFill>
                  <a:srgbClr val="FF0000"/>
                </a:solidFill>
                <a:latin typeface="Times New Roman" panose="02020603050405020304" pitchFamily="18" charset="0"/>
                <a:cs typeface="Times New Roman" panose="02020603050405020304" pitchFamily="18" charset="0"/>
              </a:endParaRPr>
            </a:p>
            <a:p>
              <a:pPr algn="r"/>
              <a:endParaRPr lang="zh-CN" altLang="en-US" sz="900" dirty="0">
                <a:solidFill>
                  <a:srgbClr val="FF0000"/>
                </a:soli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1215957" y="2125305"/>
              <a:ext cx="7676523" cy="1735743"/>
              <a:chOff x="1215957" y="2125305"/>
              <a:chExt cx="7676523" cy="1735743"/>
            </a:xfrm>
          </p:grpSpPr>
          <p:sp>
            <p:nvSpPr>
              <p:cNvPr id="17" name="TextBox 16"/>
              <p:cNvSpPr txBox="1"/>
              <p:nvPr/>
            </p:nvSpPr>
            <p:spPr>
              <a:xfrm>
                <a:off x="2894164" y="2125305"/>
                <a:ext cx="5998316" cy="1015663"/>
              </a:xfrm>
              <a:prstGeom prst="rect">
                <a:avLst/>
              </a:prstGeom>
              <a:noFill/>
            </p:spPr>
            <p:txBody>
              <a:bodyPr wrap="square" rtlCol="0">
                <a:spAutoFit/>
              </a:bodyPr>
              <a:lstStyle/>
              <a:p>
                <a:r>
                  <a:rPr lang="zh-CN" altLang="en-US" sz="6000" dirty="0">
                    <a:solidFill>
                      <a:srgbClr val="FF0000"/>
                    </a:solidFill>
                    <a:latin typeface="黑体" panose="02010609060101010101" pitchFamily="49" charset="-122"/>
                    <a:ea typeface="黑体" panose="02010609060101010101" pitchFamily="49" charset="-122"/>
                  </a:rPr>
                  <a:t>谢谢！</a:t>
                </a:r>
                <a:endParaRPr lang="zh-CN" altLang="en-US" sz="6000" dirty="0">
                  <a:solidFill>
                    <a:srgbClr val="FF0000"/>
                  </a:solidFill>
                  <a:latin typeface="黑体" panose="02010609060101010101" pitchFamily="49" charset="-122"/>
                  <a:ea typeface="黑体" panose="02010609060101010101" pitchFamily="49" charset="-122"/>
                </a:endParaRPr>
              </a:p>
            </p:txBody>
          </p:sp>
          <p:grpSp>
            <p:nvGrpSpPr>
              <p:cNvPr id="23" name="组合 22"/>
              <p:cNvGrpSpPr/>
              <p:nvPr/>
            </p:nvGrpSpPr>
            <p:grpSpPr>
              <a:xfrm>
                <a:off x="1215957" y="3091607"/>
                <a:ext cx="7120511" cy="769441"/>
                <a:chOff x="1143949" y="3451647"/>
                <a:chExt cx="7120511" cy="769441"/>
              </a:xfrm>
            </p:grpSpPr>
            <p:cxnSp>
              <p:nvCxnSpPr>
                <p:cNvPr id="25" name="直接连接符 24"/>
                <p:cNvCxnSpPr/>
                <p:nvPr/>
              </p:nvCxnSpPr>
              <p:spPr>
                <a:xfrm>
                  <a:off x="1143949" y="3716083"/>
                  <a:ext cx="7120511" cy="949"/>
                </a:xfrm>
                <a:prstGeom prst="line">
                  <a:avLst/>
                </a:prstGeom>
                <a:ln w="8255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grpSp>
              <p:nvGrpSpPr>
                <p:cNvPr id="26" name="组合 25"/>
                <p:cNvGrpSpPr/>
                <p:nvPr/>
              </p:nvGrpSpPr>
              <p:grpSpPr>
                <a:xfrm>
                  <a:off x="1215652" y="3451647"/>
                  <a:ext cx="1141302" cy="769441"/>
                  <a:chOff x="4582826" y="3284984"/>
                  <a:chExt cx="1141302" cy="769441"/>
                </a:xfrm>
              </p:grpSpPr>
              <p:sp>
                <p:nvSpPr>
                  <p:cNvPr id="28" name="TextBox 27"/>
                  <p:cNvSpPr txBox="1"/>
                  <p:nvPr/>
                </p:nvSpPr>
                <p:spPr>
                  <a:xfrm>
                    <a:off x="4582826" y="3284984"/>
                    <a:ext cx="565238" cy="769441"/>
                  </a:xfrm>
                  <a:prstGeom prst="rect">
                    <a:avLst/>
                  </a:prstGeom>
                  <a:noFill/>
                  <a:effectLst>
                    <a:glow rad="228600">
                      <a:schemeClr val="accent2">
                        <a:satMod val="175000"/>
                        <a:alpha val="40000"/>
                      </a:schemeClr>
                    </a:glow>
                  </a:effectLst>
                </p:spPr>
                <p:txBody>
                  <a:bodyPr wrap="square" rtlCol="0">
                    <a:spAutoFit/>
                  </a:bodyPr>
                  <a:lstStyle/>
                  <a:p>
                    <a:endParaRPr lang="zh-CN" altLang="en-US" sz="4400" b="1" dirty="0">
                      <a:ln w="18000">
                        <a:solidFill>
                          <a:srgbClr val="C00000"/>
                        </a:solidFill>
                        <a:prstDash val="solid"/>
                        <a:miter lim="800000"/>
                      </a:ln>
                      <a:noFill/>
                      <a:effectLst>
                        <a:outerShdw blurRad="50800" dist="38100" dir="5400000" algn="t" rotWithShape="0">
                          <a:prstClr val="black">
                            <a:alpha val="40000"/>
                          </a:prstClr>
                        </a:outerShdw>
                      </a:effectLst>
                      <a:latin typeface="Palace Script MT" panose="030303020206070C0B05" pitchFamily="66" charset="0"/>
                    </a:endParaRPr>
                  </a:p>
                </p:txBody>
              </p:sp>
              <p:sp>
                <p:nvSpPr>
                  <p:cNvPr id="29" name="TextBox 28"/>
                  <p:cNvSpPr txBox="1"/>
                  <p:nvPr/>
                </p:nvSpPr>
                <p:spPr>
                  <a:xfrm>
                    <a:off x="4896036" y="3573016"/>
                    <a:ext cx="828092" cy="261610"/>
                  </a:xfrm>
                  <a:prstGeom prst="rect">
                    <a:avLst/>
                  </a:prstGeom>
                  <a:noFill/>
                  <a:ln>
                    <a:noFill/>
                  </a:ln>
                </p:spPr>
                <p:txBody>
                  <a:bodyPr wrap="square" rtlCol="0">
                    <a:spAutoFit/>
                  </a:bodyPr>
                  <a:lstStyle/>
                  <a:p>
                    <a:endParaRPr lang="zh-CN" altLang="en-US" sz="1050" i="1" dirty="0">
                      <a:ln w="6350">
                        <a:solidFill>
                          <a:srgbClr val="C00000"/>
                        </a:solidFill>
                      </a:ln>
                      <a:solidFill>
                        <a:srgbClr val="C00000"/>
                      </a:solidFill>
                      <a:effectLst>
                        <a:outerShdw blurRad="50800" dist="38100" dir="5400000" algn="t" rotWithShape="0">
                          <a:prstClr val="black">
                            <a:alpha val="40000"/>
                          </a:prstClr>
                        </a:outerShdw>
                      </a:effectLst>
                      <a:latin typeface="Engravers MT" panose="02090707080505020304" pitchFamily="18" charset="0"/>
                    </a:endParaRPr>
                  </a:p>
                </p:txBody>
              </p:sp>
            </p:grpSp>
          </p:gr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一、调查目的及范围</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467544" y="1556792"/>
            <a:ext cx="8352928" cy="3693319"/>
          </a:xfrm>
          <a:prstGeom prst="rect">
            <a:avLst/>
          </a:prstGeom>
          <a:noFill/>
        </p:spPr>
        <p:txBody>
          <a:bodyPr wrap="square" rtlCol="0">
            <a:spAutoFit/>
          </a:bodyPr>
          <a:lstStyle/>
          <a:p>
            <a:pPr>
              <a:lnSpc>
                <a:spcPct val="150000"/>
              </a:lnSpc>
            </a:pPr>
            <a:r>
              <a:rPr lang="zh-CN" altLang="en-US" sz="2400" dirty="0">
                <a:latin typeface="楷体" panose="02010609060101010101" pitchFamily="49" charset="-122"/>
                <a:ea typeface="楷体" panose="02010609060101010101" pitchFamily="49" charset="-122"/>
              </a:rPr>
              <a:t>    </a:t>
            </a:r>
            <a:r>
              <a:rPr lang="zh-CN" altLang="en-US" sz="2600" dirty="0">
                <a:latin typeface="楷体" panose="02010609060101010101" pitchFamily="49" charset="-122"/>
                <a:ea typeface="楷体" panose="02010609060101010101" pitchFamily="49" charset="-122"/>
              </a:rPr>
              <a:t>例：某课题</a:t>
            </a:r>
            <a:r>
              <a:rPr lang="en-US" altLang="zh-CN" sz="2600" dirty="0" smtClean="0">
                <a:latin typeface="楷体" panose="02010609060101010101" pitchFamily="49" charset="-122"/>
                <a:ea typeface="楷体" panose="02010609060101010101" pitchFamily="49" charset="-122"/>
              </a:rPr>
              <a:t>2015</a:t>
            </a:r>
            <a:r>
              <a:rPr lang="zh-CN" altLang="en-US" sz="2600" dirty="0" smtClean="0">
                <a:latin typeface="楷体" panose="02010609060101010101" pitchFamily="49" charset="-122"/>
                <a:ea typeface="楷体" panose="02010609060101010101" pitchFamily="49" charset="-122"/>
              </a:rPr>
              <a:t>年</a:t>
            </a:r>
            <a:r>
              <a:rPr lang="en-US" altLang="zh-CN" sz="2600" dirty="0">
                <a:latin typeface="楷体" panose="02010609060101010101" pitchFamily="49" charset="-122"/>
                <a:ea typeface="楷体" panose="02010609060101010101" pitchFamily="49" charset="-122"/>
              </a:rPr>
              <a:t>4</a:t>
            </a:r>
            <a:r>
              <a:rPr lang="zh-CN" altLang="en-US" sz="2600" dirty="0">
                <a:latin typeface="楷体" panose="02010609060101010101" pitchFamily="49" charset="-122"/>
                <a:ea typeface="楷体" panose="02010609060101010101" pitchFamily="49" charset="-122"/>
              </a:rPr>
              <a:t>月结题，到</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年</a:t>
            </a:r>
            <a:r>
              <a:rPr lang="en-US" altLang="zh-CN" sz="2600" dirty="0">
                <a:latin typeface="楷体" panose="02010609060101010101" pitchFamily="49" charset="-122"/>
                <a:ea typeface="楷体" panose="02010609060101010101" pitchFamily="49" charset="-122"/>
              </a:rPr>
              <a:t>4</a:t>
            </a:r>
            <a:r>
              <a:rPr lang="zh-CN" altLang="en-US" sz="2600" dirty="0">
                <a:latin typeface="楷体" panose="02010609060101010101" pitchFamily="49" charset="-122"/>
                <a:ea typeface="楷体" panose="02010609060101010101" pitchFamily="49" charset="-122"/>
              </a:rPr>
              <a:t>月结题满三年。如果该课题之前在</a:t>
            </a:r>
            <a:r>
              <a:rPr lang="en-US" altLang="zh-CN" sz="2600" dirty="0" smtClean="0">
                <a:latin typeface="楷体" panose="02010609060101010101" pitchFamily="49" charset="-122"/>
                <a:ea typeface="楷体" panose="02010609060101010101" pitchFamily="49" charset="-122"/>
              </a:rPr>
              <a:t>2016</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2017</a:t>
            </a:r>
            <a:r>
              <a:rPr lang="zh-CN" altLang="en-US" sz="2600" dirty="0" smtClean="0">
                <a:latin typeface="楷体" panose="02010609060101010101" pitchFamily="49" charset="-122"/>
                <a:ea typeface="楷体" panose="02010609060101010101" pitchFamily="49" charset="-122"/>
              </a:rPr>
              <a:t>年</a:t>
            </a:r>
            <a:r>
              <a:rPr lang="zh-CN" altLang="en-US" sz="2600" dirty="0">
                <a:latin typeface="楷体" panose="02010609060101010101" pitchFamily="49" charset="-122"/>
                <a:ea typeface="楷体" panose="02010609060101010101" pitchFamily="49" charset="-122"/>
              </a:rPr>
              <a:t>跟踪了</a:t>
            </a:r>
            <a:r>
              <a:rPr lang="en-US" altLang="zh-CN" sz="2600" dirty="0">
                <a:latin typeface="楷体" panose="02010609060101010101" pitchFamily="49" charset="-122"/>
                <a:ea typeface="楷体" panose="02010609060101010101" pitchFamily="49" charset="-122"/>
              </a:rPr>
              <a:t>2</a:t>
            </a:r>
            <a:r>
              <a:rPr lang="zh-CN" altLang="en-US" sz="2600" dirty="0">
                <a:latin typeface="楷体" panose="02010609060101010101" pitchFamily="49" charset="-122"/>
                <a:ea typeface="楷体" panose="02010609060101010101" pitchFamily="49" charset="-122"/>
              </a:rPr>
              <a:t>次，按“报告期开始时验收</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结题不满三年”的要求，该课题</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年</a:t>
            </a:r>
            <a:r>
              <a:rPr lang="zh-CN" altLang="en-US" sz="2600" dirty="0">
                <a:latin typeface="楷体" panose="02010609060101010101" pitchFamily="49" charset="-122"/>
                <a:ea typeface="楷体" panose="02010609060101010101" pitchFamily="49" charset="-122"/>
              </a:rPr>
              <a:t>仍应跟踪。但如果该课题在结题当年（</a:t>
            </a:r>
            <a:r>
              <a:rPr lang="en-US" altLang="zh-CN" sz="2600" dirty="0" smtClean="0">
                <a:latin typeface="楷体" panose="02010609060101010101" pitchFamily="49" charset="-122"/>
                <a:ea typeface="楷体" panose="02010609060101010101" pitchFamily="49" charset="-122"/>
              </a:rPr>
              <a:t>2015</a:t>
            </a:r>
            <a:r>
              <a:rPr lang="zh-CN" altLang="en-US" sz="2600" dirty="0" smtClean="0">
                <a:latin typeface="楷体" panose="02010609060101010101" pitchFamily="49" charset="-122"/>
                <a:ea typeface="楷体" panose="02010609060101010101" pitchFamily="49" charset="-122"/>
              </a:rPr>
              <a:t>年</a:t>
            </a:r>
            <a:r>
              <a:rPr lang="zh-CN" altLang="en-US" sz="2600" dirty="0">
                <a:latin typeface="楷体" panose="02010609060101010101" pitchFamily="49" charset="-122"/>
                <a:ea typeface="楷体" panose="02010609060101010101" pitchFamily="49" charset="-122"/>
              </a:rPr>
              <a:t>）也填过跟踪表，即</a:t>
            </a:r>
            <a:r>
              <a:rPr lang="en-US" altLang="zh-CN" sz="2600" dirty="0" smtClean="0">
                <a:latin typeface="楷体" panose="02010609060101010101" pitchFamily="49" charset="-122"/>
                <a:ea typeface="楷体" panose="02010609060101010101" pitchFamily="49" charset="-122"/>
              </a:rPr>
              <a:t>2015</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2016</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2017</a:t>
            </a:r>
            <a:r>
              <a:rPr lang="zh-CN" altLang="en-US" sz="2600" dirty="0" smtClean="0">
                <a:latin typeface="楷体" panose="02010609060101010101" pitchFamily="49" charset="-122"/>
                <a:ea typeface="楷体" panose="02010609060101010101" pitchFamily="49" charset="-122"/>
              </a:rPr>
              <a:t>已</a:t>
            </a:r>
            <a:r>
              <a:rPr lang="zh-CN" altLang="en-US" sz="2600" dirty="0">
                <a:latin typeface="楷体" panose="02010609060101010101" pitchFamily="49" charset="-122"/>
                <a:ea typeface="楷体" panose="02010609060101010101" pitchFamily="49" charset="-122"/>
              </a:rPr>
              <a:t>跟踪三次，则</a:t>
            </a:r>
            <a:r>
              <a:rPr lang="en-US" altLang="zh-CN" sz="2600" dirty="0" smtClean="0">
                <a:latin typeface="楷体" panose="02010609060101010101" pitchFamily="49" charset="-122"/>
                <a:ea typeface="楷体" panose="02010609060101010101" pitchFamily="49" charset="-122"/>
              </a:rPr>
              <a:t>2018</a:t>
            </a:r>
            <a:r>
              <a:rPr lang="zh-CN" altLang="en-US" sz="2600" dirty="0" smtClean="0">
                <a:latin typeface="楷体" panose="02010609060101010101" pitchFamily="49" charset="-122"/>
                <a:ea typeface="楷体" panose="02010609060101010101" pitchFamily="49" charset="-122"/>
              </a:rPr>
              <a:t>年</a:t>
            </a:r>
            <a:r>
              <a:rPr lang="zh-CN" altLang="en-US" sz="2600" dirty="0">
                <a:latin typeface="楷体" panose="02010609060101010101" pitchFamily="49" charset="-122"/>
                <a:ea typeface="楷体" panose="02010609060101010101" pitchFamily="49" charset="-122"/>
              </a:rPr>
              <a:t>不再跟踪。 </a:t>
            </a:r>
            <a:endParaRPr lang="en-US" altLang="zh-CN"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084818" y="1412776"/>
            <a:ext cx="3523186" cy="2739211"/>
          </a:xfrm>
          <a:prstGeom prst="rect">
            <a:avLst/>
          </a:prstGeom>
          <a:noFill/>
        </p:spPr>
        <p:txBody>
          <a:bodyPr wrap="square" rtlCol="0">
            <a:spAutoFit/>
          </a:bodyPr>
          <a:lstStyle/>
          <a:p>
            <a:pPr>
              <a:lnSpc>
                <a:spcPct val="200000"/>
              </a:lnSpc>
            </a:pPr>
            <a:br>
              <a:rPr lang="zh-CN" altLang="en-US" dirty="0"/>
            </a:br>
            <a:br>
              <a:rPr lang="zh-CN" altLang="en-US" sz="1600"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indent="457200">
              <a:lnSpc>
                <a:spcPct val="20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7544" y="1268760"/>
            <a:ext cx="8568952" cy="5083830"/>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（一） 报表封面</a:t>
            </a:r>
            <a:endParaRPr lang="zh-CN" altLang="en-US" sz="2800"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计划类别：</a:t>
            </a:r>
            <a:endParaRPr lang="en-US" altLang="zh-CN" sz="2600" dirty="0">
              <a:latin typeface="楷体" panose="02010609060101010101" pitchFamily="49" charset="-122"/>
              <a:ea typeface="楷体" panose="02010609060101010101" pitchFamily="49" charset="-122"/>
            </a:endParaRPr>
          </a:p>
          <a:p>
            <a:pPr>
              <a:lnSpc>
                <a:spcPct val="150000"/>
              </a:lnSpc>
            </a:pPr>
            <a:r>
              <a:rPr lang="en-US" altLang="zh-CN" sz="2600" dirty="0">
                <a:latin typeface="楷体" panose="02010609060101010101" pitchFamily="49" charset="-122"/>
                <a:ea typeface="楷体" panose="02010609060101010101" pitchFamily="49" charset="-122"/>
              </a:rPr>
              <a:t>   1.863</a:t>
            </a:r>
            <a:r>
              <a:rPr lang="zh-CN" altLang="en-US" sz="2600" dirty="0">
                <a:latin typeface="楷体" panose="02010609060101010101" pitchFamily="49" charset="-122"/>
                <a:ea typeface="楷体" panose="02010609060101010101" pitchFamily="49" charset="-122"/>
              </a:rPr>
              <a:t>计划  </a:t>
            </a:r>
            <a:r>
              <a:rPr lang="en-US" altLang="zh-CN" sz="2600" dirty="0">
                <a:latin typeface="楷体" panose="02010609060101010101" pitchFamily="49" charset="-122"/>
                <a:ea typeface="楷体" panose="02010609060101010101" pitchFamily="49" charset="-122"/>
              </a:rPr>
              <a:t>2.</a:t>
            </a:r>
            <a:r>
              <a:rPr lang="zh-CN" altLang="en-US" sz="2600" dirty="0">
                <a:latin typeface="楷体" panose="02010609060101010101" pitchFamily="49" charset="-122"/>
                <a:ea typeface="楷体" panose="02010609060101010101" pitchFamily="49" charset="-122"/>
              </a:rPr>
              <a:t>国家科技支撑计划 </a:t>
            </a:r>
            <a:r>
              <a:rPr lang="en-US" altLang="zh-CN" sz="2600" dirty="0">
                <a:latin typeface="楷体" panose="02010609060101010101" pitchFamily="49" charset="-122"/>
                <a:ea typeface="楷体" panose="02010609060101010101" pitchFamily="49" charset="-122"/>
              </a:rPr>
              <a:t>3.973</a:t>
            </a:r>
            <a:r>
              <a:rPr lang="zh-CN" altLang="en-US" sz="2600" dirty="0">
                <a:latin typeface="楷体" panose="02010609060101010101" pitchFamily="49" charset="-122"/>
                <a:ea typeface="楷体" panose="02010609060101010101" pitchFamily="49" charset="-122"/>
              </a:rPr>
              <a:t>计划</a:t>
            </a:r>
            <a:endParaRPr lang="en-US" altLang="zh-CN" sz="2600" dirty="0">
              <a:latin typeface="楷体" panose="02010609060101010101" pitchFamily="49" charset="-122"/>
              <a:ea typeface="楷体" panose="02010609060101010101" pitchFamily="49" charset="-122"/>
            </a:endParaRPr>
          </a:p>
          <a:p>
            <a:pPr>
              <a:lnSpc>
                <a:spcPct val="150000"/>
              </a:lnSpc>
            </a:pPr>
            <a:r>
              <a:rPr lang="en-US" altLang="zh-CN" sz="2600" dirty="0">
                <a:latin typeface="楷体" panose="02010609060101010101" pitchFamily="49" charset="-122"/>
                <a:ea typeface="楷体" panose="02010609060101010101" pitchFamily="49" charset="-122"/>
              </a:rPr>
              <a:t>   4.</a:t>
            </a:r>
            <a:r>
              <a:rPr lang="zh-CN" altLang="en-US" sz="2600" dirty="0">
                <a:latin typeface="楷体" panose="02010609060101010101" pitchFamily="49" charset="-122"/>
                <a:ea typeface="楷体" panose="02010609060101010101" pitchFamily="49" charset="-122"/>
              </a:rPr>
              <a:t>国家重大科学研究计划  </a:t>
            </a:r>
            <a:r>
              <a:rPr lang="en-US" altLang="zh-CN" sz="2600" dirty="0">
                <a:latin typeface="楷体" panose="02010609060101010101" pitchFamily="49" charset="-122"/>
                <a:ea typeface="楷体" panose="02010609060101010101" pitchFamily="49" charset="-122"/>
              </a:rPr>
              <a:t>5.</a:t>
            </a:r>
            <a:r>
              <a:rPr lang="zh-CN" altLang="en-US" sz="2600" dirty="0">
                <a:latin typeface="楷体" panose="02010609060101010101" pitchFamily="49" charset="-122"/>
                <a:ea typeface="楷体" panose="02010609060101010101" pitchFamily="49" charset="-122"/>
              </a:rPr>
              <a:t>国家科技重大专项</a:t>
            </a:r>
            <a:endParaRPr lang="en-US" altLang="zh-CN" sz="26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承担单位详细名称：填写项目</a:t>
            </a:r>
            <a:r>
              <a:rPr lang="en-US" altLang="zh-CN" sz="2600" dirty="0">
                <a:latin typeface="楷体" panose="02010609060101010101" pitchFamily="49" charset="-122"/>
                <a:ea typeface="楷体" panose="02010609060101010101" pitchFamily="49" charset="-122"/>
              </a:rPr>
              <a:t>/</a:t>
            </a:r>
            <a:r>
              <a:rPr lang="zh-CN" altLang="en-US" sz="2600" dirty="0">
                <a:latin typeface="楷体" panose="02010609060101010101" pitchFamily="49" charset="-122"/>
                <a:ea typeface="楷体" panose="02010609060101010101" pitchFamily="49" charset="-122"/>
              </a:rPr>
              <a:t>课题第一承担单位。按单位公章的详细名称填写，不要填写简称。</a:t>
            </a:r>
            <a:endParaRPr lang="en-US" altLang="zh-CN" sz="26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通信地址：按项目主承担单位所在地的详细地址填写，必须详细到县（区）、街（路）门牌号。</a:t>
            </a:r>
            <a:endParaRPr lang="zh-CN" altLang="en-US"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084818" y="1412776"/>
            <a:ext cx="3523186" cy="2739211"/>
          </a:xfrm>
          <a:prstGeom prst="rect">
            <a:avLst/>
          </a:prstGeom>
          <a:noFill/>
        </p:spPr>
        <p:txBody>
          <a:bodyPr wrap="square" rtlCol="0">
            <a:spAutoFit/>
          </a:bodyPr>
          <a:lstStyle/>
          <a:p>
            <a:pPr>
              <a:lnSpc>
                <a:spcPct val="200000"/>
              </a:lnSpc>
            </a:pPr>
            <a:br>
              <a:rPr lang="zh-CN" altLang="en-US" dirty="0"/>
            </a:br>
            <a:br>
              <a:rPr lang="zh-CN" altLang="en-US" sz="1600"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indent="457200">
              <a:lnSpc>
                <a:spcPct val="20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7544" y="1412776"/>
            <a:ext cx="8568952" cy="4893647"/>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（一） 报表封面</a:t>
            </a:r>
            <a:endParaRPr lang="zh-CN" altLang="en-US" sz="2800" b="1"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组织机构代码：填写</a:t>
            </a:r>
            <a:r>
              <a:rPr lang="en-US" altLang="zh-CN" sz="2600" b="1" dirty="0">
                <a:solidFill>
                  <a:srgbClr val="EB4343"/>
                </a:solidFill>
                <a:latin typeface="楷体" panose="02010609060101010101" pitchFamily="49" charset="-122"/>
                <a:ea typeface="楷体" panose="02010609060101010101" pitchFamily="49" charset="-122"/>
              </a:rPr>
              <a:t>9</a:t>
            </a:r>
            <a:r>
              <a:rPr lang="zh-CN" altLang="en-US" sz="2600" b="1" dirty="0">
                <a:solidFill>
                  <a:srgbClr val="EB4343"/>
                </a:solidFill>
                <a:latin typeface="楷体" panose="02010609060101010101" pitchFamily="49" charset="-122"/>
                <a:ea typeface="楷体" panose="02010609060101010101" pitchFamily="49" charset="-122"/>
              </a:rPr>
              <a:t>位</a:t>
            </a:r>
            <a:r>
              <a:rPr lang="zh-CN" altLang="en-US" sz="2600" dirty="0">
                <a:latin typeface="楷体" panose="02010609060101010101" pitchFamily="49" charset="-122"/>
                <a:ea typeface="楷体" panose="02010609060101010101" pitchFamily="49" charset="-122"/>
              </a:rPr>
              <a:t>代码，</a:t>
            </a:r>
            <a:r>
              <a:rPr lang="en-US" altLang="zh-CN" sz="2600" dirty="0">
                <a:latin typeface="楷体" panose="02010609060101010101" pitchFamily="49" charset="-122"/>
                <a:ea typeface="楷体" panose="02010609060101010101" pitchFamily="49" charset="-122"/>
              </a:rPr>
              <a:t>18</a:t>
            </a:r>
            <a:r>
              <a:rPr lang="zh-CN" altLang="en-US" sz="2600" dirty="0">
                <a:latin typeface="楷体" panose="02010609060101010101" pitchFamily="49" charset="-122"/>
                <a:ea typeface="楷体" panose="02010609060101010101" pitchFamily="49" charset="-122"/>
              </a:rPr>
              <a:t>位社会信用代码只需填写</a:t>
            </a:r>
            <a:r>
              <a:rPr lang="en-US" altLang="zh-CN" sz="2600" b="1" dirty="0">
                <a:solidFill>
                  <a:srgbClr val="EB4343"/>
                </a:solidFill>
                <a:latin typeface="楷体" panose="02010609060101010101" pitchFamily="49" charset="-122"/>
                <a:ea typeface="楷体" panose="02010609060101010101" pitchFamily="49" charset="-122"/>
              </a:rPr>
              <a:t>9-17</a:t>
            </a:r>
            <a:r>
              <a:rPr lang="zh-CN" altLang="en-US" sz="2600" b="1" dirty="0">
                <a:solidFill>
                  <a:srgbClr val="EB4343"/>
                </a:solidFill>
                <a:latin typeface="楷体" panose="02010609060101010101" pitchFamily="49" charset="-122"/>
                <a:ea typeface="楷体" panose="02010609060101010101" pitchFamily="49" charset="-122"/>
              </a:rPr>
              <a:t>位</a:t>
            </a:r>
            <a:r>
              <a:rPr lang="zh-CN" altLang="en-US" sz="2600" dirty="0">
                <a:latin typeface="楷体" panose="02010609060101010101" pitchFamily="49" charset="-122"/>
                <a:ea typeface="楷体" panose="02010609060101010101" pitchFamily="49" charset="-122"/>
              </a:rPr>
              <a:t>。</a:t>
            </a:r>
            <a:endParaRPr lang="en-US" altLang="zh-CN" sz="26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课题编号、课题名称、统计编号等字段将会系统自动生成，非填写内容。其中，课题编号和课题名称如有变更，由基层单位提交至省级科技统计管理机构，由省级科技统计管理机构向国家级管理机构提出修改申请。</a:t>
            </a:r>
            <a:endParaRPr lang="en-US" altLang="zh-CN" sz="26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2"/>
              <a:ext cx="7961538" cy="1876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084818" y="1412776"/>
            <a:ext cx="3523186" cy="2739211"/>
          </a:xfrm>
          <a:prstGeom prst="rect">
            <a:avLst/>
          </a:prstGeom>
          <a:noFill/>
        </p:spPr>
        <p:txBody>
          <a:bodyPr wrap="square" rtlCol="0">
            <a:spAutoFit/>
          </a:bodyPr>
          <a:lstStyle/>
          <a:p>
            <a:pPr>
              <a:lnSpc>
                <a:spcPct val="200000"/>
              </a:lnSpc>
            </a:pPr>
            <a:br>
              <a:rPr lang="zh-CN" altLang="en-US" dirty="0"/>
            </a:br>
            <a:br>
              <a:rPr lang="zh-CN" altLang="en-US" sz="1600"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indent="457200">
              <a:lnSpc>
                <a:spcPct val="20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7544" y="1412776"/>
            <a:ext cx="8568952" cy="1846659"/>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（一） 报表</a:t>
            </a:r>
            <a:r>
              <a:rPr lang="zh-CN" altLang="en-US" sz="2800" b="1" dirty="0" smtClean="0">
                <a:latin typeface="楷体" panose="02010609060101010101" pitchFamily="49" charset="-122"/>
                <a:ea typeface="楷体" panose="02010609060101010101" pitchFamily="49" charset="-122"/>
              </a:rPr>
              <a:t>封面</a:t>
            </a:r>
            <a:endParaRPr lang="en-US" altLang="zh-CN" sz="2800" b="1" dirty="0" smtClean="0">
              <a:latin typeface="楷体" panose="02010609060101010101" pitchFamily="49" charset="-122"/>
              <a:ea typeface="楷体" panose="02010609060101010101" pitchFamily="49" charset="-122"/>
            </a:endParaRPr>
          </a:p>
          <a:p>
            <a:pPr>
              <a:lnSpc>
                <a:spcPct val="150000"/>
              </a:lnSpc>
            </a:pPr>
            <a:endParaRPr lang="en-US" altLang="zh-CN" sz="2400" dirty="0">
              <a:latin typeface="楷体" panose="02010609060101010101" pitchFamily="49" charset="-122"/>
              <a:ea typeface="楷体" panose="02010609060101010101" pitchFamily="49" charset="-122"/>
            </a:endParaRPr>
          </a:p>
          <a:p>
            <a:pPr>
              <a:lnSpc>
                <a:spcPct val="150000"/>
              </a:lnSpc>
            </a:pPr>
            <a:endParaRPr lang="en-US" altLang="zh-CN" sz="2400" dirty="0">
              <a:latin typeface="楷体" panose="02010609060101010101" pitchFamily="49" charset="-122"/>
              <a:ea typeface="楷体" panose="02010609060101010101" pitchFamily="49" charset="-122"/>
            </a:endParaRPr>
          </a:p>
        </p:txBody>
      </p:sp>
      <p:sp>
        <p:nvSpPr>
          <p:cNvPr id="9" name="矩形 8"/>
          <p:cNvSpPr/>
          <p:nvPr/>
        </p:nvSpPr>
        <p:spPr>
          <a:xfrm>
            <a:off x="539552" y="2060848"/>
            <a:ext cx="8064896" cy="3693319"/>
          </a:xfrm>
          <a:prstGeom prst="rect">
            <a:avLst/>
          </a:prstGeom>
        </p:spPr>
        <p:txBody>
          <a:bodyPr wrap="square">
            <a:spAutoFit/>
          </a:bodyPr>
          <a:lstStyle/>
          <a:p>
            <a:pPr>
              <a:lnSpc>
                <a:spcPct val="150000"/>
              </a:lnSpc>
            </a:pPr>
            <a:r>
              <a:rPr lang="zh-CN" altLang="en-US" dirty="0" smtClean="0"/>
              <a:t>        </a:t>
            </a:r>
            <a:r>
              <a:rPr lang="zh-CN" altLang="en-US" sz="2600" dirty="0" smtClean="0">
                <a:latin typeface="楷体" panose="02010609060101010101" pitchFamily="49" charset="-122"/>
                <a:ea typeface="楷体" panose="02010609060101010101" pitchFamily="49" charset="-122"/>
              </a:rPr>
              <a:t>单位性质：大专院校（含大学附属医院）均选择</a:t>
            </a:r>
            <a:r>
              <a:rPr lang="en-US" altLang="zh-CN" sz="2600" dirty="0" smtClean="0">
                <a:latin typeface="楷体" panose="02010609060101010101" pitchFamily="49" charset="-122"/>
                <a:ea typeface="楷体" panose="02010609060101010101" pitchFamily="49" charset="-122"/>
              </a:rPr>
              <a:t>AB</a:t>
            </a:r>
            <a:r>
              <a:rPr lang="zh-CN" altLang="en-US" sz="2600" dirty="0" smtClean="0">
                <a:latin typeface="楷体" panose="02010609060101010101" pitchFamily="49" charset="-122"/>
                <a:ea typeface="楷体" panose="02010609060101010101" pitchFamily="49" charset="-122"/>
              </a:rPr>
              <a:t>；民办非企业单位选择</a:t>
            </a:r>
            <a:r>
              <a:rPr lang="en-US" altLang="zh-CN" sz="2600" dirty="0" smtClean="0">
                <a:latin typeface="楷体" panose="02010609060101010101" pitchFamily="49" charset="-122"/>
                <a:ea typeface="楷体" panose="02010609060101010101" pitchFamily="49" charset="-122"/>
              </a:rPr>
              <a:t>CB</a:t>
            </a:r>
            <a:r>
              <a:rPr lang="zh-CN" altLang="en-US" sz="2600" dirty="0" smtClean="0">
                <a:latin typeface="楷体" panose="02010609060101010101" pitchFamily="49" charset="-122"/>
                <a:ea typeface="楷体" panose="02010609060101010101" pitchFamily="49" charset="-122"/>
              </a:rPr>
              <a:t>；转制为企业的科研院所选择</a:t>
            </a:r>
            <a:r>
              <a:rPr lang="en-US" altLang="zh-CN" sz="2600" dirty="0" smtClean="0">
                <a:latin typeface="楷体" panose="02010609060101010101" pitchFamily="49" charset="-122"/>
                <a:ea typeface="楷体" panose="02010609060101010101" pitchFamily="49" charset="-122"/>
              </a:rPr>
              <a:t>BA</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pPr>
              <a:lnSpc>
                <a:spcPct val="150000"/>
              </a:lnSpc>
            </a:pPr>
            <a:r>
              <a:rPr lang="en-US" altLang="zh-CN" sz="2600" dirty="0" smtClean="0">
                <a:latin typeface="楷体" panose="02010609060101010101" pitchFamily="49" charset="-122"/>
                <a:ea typeface="楷体" panose="02010609060101010101" pitchFamily="49" charset="-122"/>
              </a:rPr>
              <a:t>   </a:t>
            </a:r>
            <a:r>
              <a:rPr lang="zh-CN" altLang="en-US" sz="2600" dirty="0" smtClean="0">
                <a:latin typeface="楷体" panose="02010609060101010101" pitchFamily="49" charset="-122"/>
                <a:ea typeface="楷体" panose="02010609060101010101" pitchFamily="49" charset="-122"/>
              </a:rPr>
              <a:t>如该单位同时填报科研机构与技术服务业报表，应与科研机构与技术服务业报表中填写的单位性质保持一致。</a:t>
            </a:r>
            <a:endParaRPr lang="zh-CN" altLang="en-US" sz="2600"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560" y="539969"/>
            <a:ext cx="8136904" cy="5994667"/>
            <a:chOff x="611560" y="539969"/>
            <a:chExt cx="8136904" cy="5994667"/>
          </a:xfrm>
        </p:grpSpPr>
        <p:sp>
          <p:nvSpPr>
            <p:cNvPr id="10" name="TextBox 9"/>
            <p:cNvSpPr txBox="1"/>
            <p:nvPr/>
          </p:nvSpPr>
          <p:spPr>
            <a:xfrm>
              <a:off x="1454004" y="539969"/>
              <a:ext cx="715044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二、报表内容及注意事项</a:t>
              </a:r>
              <a:endParaRPr lang="zh-CN" altLang="en-US" sz="3200" dirty="0">
                <a:latin typeface="黑体" panose="02010609060101010101" pitchFamily="49" charset="-122"/>
                <a:ea typeface="黑体" panose="02010609060101010101" pitchFamily="49" charset="-122"/>
              </a:endParaRPr>
            </a:p>
          </p:txBody>
        </p:sp>
        <p:cxnSp>
          <p:nvCxnSpPr>
            <p:cNvPr id="14" name="直接连接符 13"/>
            <p:cNvCxnSpPr/>
            <p:nvPr/>
          </p:nvCxnSpPr>
          <p:spPr>
            <a:xfrm flipV="1">
              <a:off x="642910" y="1195661"/>
              <a:ext cx="7961538" cy="18761"/>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11560" y="6093296"/>
              <a:ext cx="7992888" cy="0"/>
            </a:xfrm>
            <a:prstGeom prst="line">
              <a:avLst/>
            </a:prstGeom>
            <a:ln w="38100">
              <a:gradFill>
                <a:gsLst>
                  <a:gs pos="0">
                    <a:srgbClr val="C00000"/>
                  </a:gs>
                  <a:gs pos="100000">
                    <a:schemeClr val="accent1">
                      <a:tint val="44500"/>
                      <a:satMod val="160000"/>
                      <a:alpha val="61000"/>
                    </a:schemeClr>
                  </a:gs>
                  <a:gs pos="100000">
                    <a:schemeClr val="accent2">
                      <a:lumMod val="60000"/>
                      <a:lumOff val="40000"/>
                    </a:schemeClr>
                  </a:gs>
                </a:gsLst>
                <a:lin ang="5400000" scaled="0"/>
              </a:gradFill>
            </a:ln>
            <a:effectLst>
              <a:innerShdw blurRad="63500" dist="50800" dir="10800000">
                <a:prstClr val="black">
                  <a:alpha val="50000"/>
                </a:prstClr>
              </a:innerShdw>
              <a:softEdge rad="0"/>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948264" y="6165304"/>
              <a:ext cx="1800200" cy="369332"/>
            </a:xfrm>
            <a:prstGeom prst="rect">
              <a:avLst/>
            </a:prstGeom>
            <a:noFill/>
          </p:spPr>
          <p:txBody>
            <a:bodyPr wrap="square" rtlCol="0">
              <a:spAutoFit/>
            </a:bodyPr>
            <a:lstStyle/>
            <a:p>
              <a:pPr algn="r"/>
              <a:endParaRPr lang="en-US" altLang="zh-CN" sz="900" dirty="0">
                <a:solidFill>
                  <a:srgbClr val="C00000"/>
                </a:solidFill>
                <a:latin typeface="Times New Roman" panose="02020603050405020304" pitchFamily="18" charset="0"/>
                <a:cs typeface="Times New Roman" panose="02020603050405020304" pitchFamily="18" charset="0"/>
              </a:endParaRPr>
            </a:p>
            <a:p>
              <a:pPr algn="r"/>
              <a:endParaRPr lang="zh-CN" altLang="en-US" sz="900" dirty="0">
                <a:solidFill>
                  <a:srgbClr val="C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084818" y="1412776"/>
            <a:ext cx="3523186" cy="2739211"/>
          </a:xfrm>
          <a:prstGeom prst="rect">
            <a:avLst/>
          </a:prstGeom>
          <a:noFill/>
        </p:spPr>
        <p:txBody>
          <a:bodyPr wrap="square" rtlCol="0">
            <a:spAutoFit/>
          </a:bodyPr>
          <a:lstStyle/>
          <a:p>
            <a:pPr>
              <a:lnSpc>
                <a:spcPct val="200000"/>
              </a:lnSpc>
            </a:pPr>
            <a:br>
              <a:rPr lang="zh-CN" altLang="en-US" dirty="0"/>
            </a:br>
            <a:br>
              <a:rPr lang="zh-CN" altLang="en-US" sz="1600"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indent="457200">
              <a:lnSpc>
                <a:spcPct val="20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7544" y="1412776"/>
            <a:ext cx="8568952" cy="5324535"/>
          </a:xfrm>
          <a:prstGeom prst="rect">
            <a:avLst/>
          </a:prstGeom>
          <a:noFill/>
        </p:spPr>
        <p:txBody>
          <a:bodyPr wrap="square" rtlCol="0">
            <a:spAutoFit/>
          </a:bodyPr>
          <a:lstStyle/>
          <a:p>
            <a:pPr>
              <a:lnSpc>
                <a:spcPct val="150000"/>
              </a:lnSpc>
            </a:pPr>
            <a:r>
              <a:rPr lang="zh-CN" altLang="en-US" sz="2800" b="1" dirty="0">
                <a:latin typeface="楷体" panose="02010609060101010101" pitchFamily="49" charset="-122"/>
                <a:ea typeface="楷体" panose="02010609060101010101" pitchFamily="49" charset="-122"/>
              </a:rPr>
              <a:t>（一） 报表封面</a:t>
            </a:r>
            <a:endParaRPr lang="en-US" altLang="zh-CN" sz="2800" b="1" dirty="0">
              <a:latin typeface="楷体" panose="02010609060101010101" pitchFamily="49" charset="-122"/>
              <a:ea typeface="楷体" panose="02010609060101010101" pitchFamily="49" charset="-122"/>
            </a:endParaRPr>
          </a:p>
          <a:p>
            <a:pPr>
              <a:lnSpc>
                <a:spcPct val="150000"/>
              </a:lnSpc>
            </a:pPr>
            <a:r>
              <a:rPr lang="zh-CN" altLang="en-US" sz="2600" dirty="0" smtClean="0">
                <a:latin typeface="楷体" panose="02010609060101010101" pitchFamily="49" charset="-122"/>
                <a:ea typeface="楷体" panose="02010609060101010101" pitchFamily="49" charset="-122"/>
              </a:rPr>
              <a:t>  课题学科：非</a:t>
            </a:r>
            <a:r>
              <a:rPr lang="en-US" altLang="zh-CN" sz="2600" dirty="0" smtClean="0">
                <a:latin typeface="楷体" panose="02010609060101010101" pitchFamily="49" charset="-122"/>
                <a:ea typeface="楷体" panose="02010609060101010101" pitchFamily="49" charset="-122"/>
              </a:rPr>
              <a:t>973</a:t>
            </a:r>
            <a:r>
              <a:rPr lang="zh-CN" altLang="en-US" sz="2600" dirty="0" smtClean="0">
                <a:latin typeface="楷体" panose="02010609060101010101" pitchFamily="49" charset="-122"/>
                <a:ea typeface="楷体" panose="02010609060101010101" pitchFamily="49" charset="-122"/>
              </a:rPr>
              <a:t>课题、国家重大科学研究计划所填写学科代码一般不在</a:t>
            </a:r>
            <a:r>
              <a:rPr lang="en-US" altLang="zh-CN" sz="2600" dirty="0" smtClean="0">
                <a:latin typeface="楷体" panose="02010609060101010101" pitchFamily="49" charset="-122"/>
                <a:ea typeface="楷体" panose="02010609060101010101" pitchFamily="49" charset="-122"/>
              </a:rPr>
              <a:t>110-190</a:t>
            </a:r>
            <a:r>
              <a:rPr lang="zh-CN" altLang="en-US" sz="2600" dirty="0" smtClean="0">
                <a:latin typeface="楷体" panose="02010609060101010101" pitchFamily="49" charset="-122"/>
                <a:ea typeface="楷体" panose="02010609060101010101" pitchFamily="49" charset="-122"/>
              </a:rPr>
              <a:t>学科代码（数学、力学、物理学、农学等基础学科）范围内。</a:t>
            </a:r>
            <a:endParaRPr lang="en-US" altLang="zh-CN" sz="2600" dirty="0" smtClean="0">
              <a:latin typeface="楷体" panose="02010609060101010101" pitchFamily="49" charset="-122"/>
              <a:ea typeface="楷体" panose="02010609060101010101" pitchFamily="49" charset="-122"/>
            </a:endParaRPr>
          </a:p>
          <a:p>
            <a:pPr>
              <a:lnSpc>
                <a:spcPct val="150000"/>
              </a:lnSpc>
            </a:pPr>
            <a:r>
              <a:rPr lang="zh-CN" altLang="en-US" sz="2600" dirty="0" smtClean="0">
                <a:latin typeface="楷体" panose="02010609060101010101" pitchFamily="49" charset="-122"/>
                <a:ea typeface="楷体" panose="02010609060101010101" pitchFamily="49" charset="-122"/>
              </a:rPr>
              <a:t>  项目</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课题名称中带有“转化”、“市场化”、“产业化”、“应用推广”等字样，不填写</a:t>
            </a:r>
            <a:r>
              <a:rPr lang="en-US" altLang="zh-CN" sz="2600" dirty="0" smtClean="0">
                <a:latin typeface="楷体" panose="02010609060101010101" pitchFamily="49" charset="-122"/>
                <a:ea typeface="楷体" panose="02010609060101010101" pitchFamily="49" charset="-122"/>
              </a:rPr>
              <a:t>110-190</a:t>
            </a:r>
            <a:r>
              <a:rPr lang="zh-CN" altLang="en-US" sz="2600" dirty="0" smtClean="0">
                <a:latin typeface="楷体" panose="02010609060101010101" pitchFamily="49" charset="-122"/>
                <a:ea typeface="楷体" panose="02010609060101010101" pitchFamily="49" charset="-122"/>
              </a:rPr>
              <a:t>学科代码（数学、力学、物理学、农学等基础学科）。</a:t>
            </a:r>
            <a:endParaRPr lang="en-US" altLang="zh-CN" sz="2600" dirty="0" smtClean="0">
              <a:latin typeface="楷体" panose="02010609060101010101" pitchFamily="49" charset="-122"/>
              <a:ea typeface="楷体" panose="02010609060101010101" pitchFamily="49" charset="-122"/>
            </a:endParaRPr>
          </a:p>
          <a:p>
            <a:pPr>
              <a:lnSpc>
                <a:spcPct val="200000"/>
              </a:lnSpc>
            </a:pPr>
            <a:endParaRPr lang="zh-CN" alt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3918</Words>
  <Application>WPS 演示</Application>
  <PresentationFormat>全屏显示(4:3)</PresentationFormat>
  <Paragraphs>353</Paragraphs>
  <Slides>41</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vt:lpstr>
      <vt:lpstr>宋体</vt:lpstr>
      <vt:lpstr>Wingdings</vt:lpstr>
      <vt:lpstr>黑体</vt:lpstr>
      <vt:lpstr>华文新魏</vt:lpstr>
      <vt:lpstr>Palace Script MT</vt:lpstr>
      <vt:lpstr>Engravers MT</vt:lpstr>
      <vt:lpstr>Times New Roman</vt:lpstr>
      <vt:lpstr>楷体</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二、报表内容及注意事项 </vt:lpstr>
      <vt:lpstr>二、报表内容及注意事项 </vt:lpstr>
      <vt:lpstr>二、报表内容及注意事项 </vt:lpstr>
      <vt:lpstr>二、报表内容及注意事项 </vt:lpstr>
      <vt:lpstr>二、报表内容及注意事项 </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WOODA-29</dc:creator>
  <cp:lastModifiedBy>Administrator</cp:lastModifiedBy>
  <cp:revision>647</cp:revision>
  <cp:lastPrinted>2015-10-21T02:45:00Z</cp:lastPrinted>
  <dcterms:created xsi:type="dcterms:W3CDTF">2014-08-28T05:04:00Z</dcterms:created>
  <dcterms:modified xsi:type="dcterms:W3CDTF">2019-01-17T04:04:52Z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2052-11.1.0.8214</vt:lpwstr>
  </property>
</Properties>
</file>