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605" r:id="rId3"/>
    <p:sldId id="657" r:id="rId4"/>
    <p:sldId id="662" r:id="rId5"/>
    <p:sldId id="645" r:id="rId6"/>
    <p:sldId id="663" r:id="rId7"/>
    <p:sldId id="665" r:id="rId8"/>
    <p:sldId id="666"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150749-0228-4956-B606-9A71A7B24D2D}">
          <p14:sldIdLst>
            <p14:sldId id="605"/>
            <p14:sldId id="657"/>
            <p14:sldId id="662"/>
            <p14:sldId id="645"/>
            <p14:sldId id="663"/>
            <p14:sldId id="665"/>
            <p14:sldId id="6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000"/>
    <a:srgbClr val="1731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4" autoAdjust="0"/>
    <p:restoredTop sz="94660"/>
  </p:normalViewPr>
  <p:slideViewPr>
    <p:cSldViewPr snapToGrid="0">
      <p:cViewPr varScale="1">
        <p:scale>
          <a:sx n="105" d="100"/>
          <a:sy n="105" d="100"/>
        </p:scale>
        <p:origin x="636" y="114"/>
      </p:cViewPr>
      <p:guideLst/>
    </p:cSldViewPr>
  </p:slideViewPr>
  <p:notesTextViewPr>
    <p:cViewPr>
      <p:scale>
        <a:sx n="1" d="1"/>
        <a:sy n="1" d="1"/>
      </p:scale>
      <p:origin x="0" y="0"/>
    </p:cViewPr>
  </p:notesTextViewPr>
  <p:sorterViewPr>
    <p:cViewPr varScale="1">
      <p:scale>
        <a:sx n="100" d="100"/>
        <a:sy n="100" d="100"/>
      </p:scale>
      <p:origin x="0" y="-148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内页空白">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19101BA3-108F-480D-AFBC-BF0D9BC15CC4}"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811105D-B285-4AB0-8B08-57957BCCB059}" type="slidenum">
              <a:rPr lang="zh-CN" altLang="en-US" smtClean="0"/>
            </a:fld>
            <a:endParaRPr lang="zh-CN" altLang="en-US"/>
          </a:p>
        </p:txBody>
      </p:sp>
      <p:grpSp>
        <p:nvGrpSpPr>
          <p:cNvPr id="7" name="组合 6"/>
          <p:cNvGrpSpPr/>
          <p:nvPr userDrawn="1"/>
        </p:nvGrpSpPr>
        <p:grpSpPr>
          <a:xfrm>
            <a:off x="526104" y="403860"/>
            <a:ext cx="345440" cy="345440"/>
            <a:chOff x="1825313" y="3276071"/>
            <a:chExt cx="946045" cy="946045"/>
          </a:xfrm>
        </p:grpSpPr>
        <p:sp>
          <p:nvSpPr>
            <p:cNvPr id="8" name="椭圆 7"/>
            <p:cNvSpPr/>
            <p:nvPr/>
          </p:nvSpPr>
          <p:spPr>
            <a:xfrm>
              <a:off x="1825313" y="3276071"/>
              <a:ext cx="946045" cy="9460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a:defRPr/>
              </a:pPr>
              <a:endParaRPr lang="zh-CN" altLang="en-US">
                <a:solidFill>
                  <a:prstClr val="white"/>
                </a:solidFill>
                <a:latin typeface="等线" panose="02010600030101010101" charset="-122"/>
                <a:ea typeface="等线" panose="02010600030101010101" charset="-122"/>
              </a:endParaRPr>
            </a:p>
          </p:txBody>
        </p:sp>
        <p:grpSp>
          <p:nvGrpSpPr>
            <p:cNvPr id="9" name="组合 8"/>
            <p:cNvGrpSpPr/>
            <p:nvPr/>
          </p:nvGrpSpPr>
          <p:grpSpPr>
            <a:xfrm>
              <a:off x="2087991" y="3499561"/>
              <a:ext cx="401638" cy="499063"/>
              <a:chOff x="-106363" y="5489575"/>
              <a:chExt cx="1335088" cy="1658938"/>
            </a:xfrm>
            <a:solidFill>
              <a:schemeClr val="bg1"/>
            </a:solidFill>
          </p:grpSpPr>
          <p:sp>
            <p:nvSpPr>
              <p:cNvPr id="10" name="Freeform 5"/>
              <p:cNvSpPr>
                <a:spLocks noEditPoints="1"/>
              </p:cNvSpPr>
              <p:nvPr/>
            </p:nvSpPr>
            <p:spPr bwMode="auto">
              <a:xfrm>
                <a:off x="-9525" y="5489575"/>
                <a:ext cx="1238250" cy="1658938"/>
              </a:xfrm>
              <a:custGeom>
                <a:avLst/>
                <a:gdLst>
                  <a:gd name="T0" fmla="*/ 2049 w 2129"/>
                  <a:gd name="T1" fmla="*/ 2853 h 2853"/>
                  <a:gd name="T2" fmla="*/ 80 w 2129"/>
                  <a:gd name="T3" fmla="*/ 2853 h 2853"/>
                  <a:gd name="T4" fmla="*/ 0 w 2129"/>
                  <a:gd name="T5" fmla="*/ 2772 h 2853"/>
                  <a:gd name="T6" fmla="*/ 0 w 2129"/>
                  <a:gd name="T7" fmla="*/ 80 h 2853"/>
                  <a:gd name="T8" fmla="*/ 80 w 2129"/>
                  <a:gd name="T9" fmla="*/ 0 h 2853"/>
                  <a:gd name="T10" fmla="*/ 2049 w 2129"/>
                  <a:gd name="T11" fmla="*/ 0 h 2853"/>
                  <a:gd name="T12" fmla="*/ 2129 w 2129"/>
                  <a:gd name="T13" fmla="*/ 80 h 2853"/>
                  <a:gd name="T14" fmla="*/ 2129 w 2129"/>
                  <a:gd name="T15" fmla="*/ 2772 h 2853"/>
                  <a:gd name="T16" fmla="*/ 2049 w 2129"/>
                  <a:gd name="T17" fmla="*/ 2853 h 2853"/>
                  <a:gd name="T18" fmla="*/ 161 w 2129"/>
                  <a:gd name="T19" fmla="*/ 2692 h 2853"/>
                  <a:gd name="T20" fmla="*/ 1969 w 2129"/>
                  <a:gd name="T21" fmla="*/ 2692 h 2853"/>
                  <a:gd name="T22" fmla="*/ 1969 w 2129"/>
                  <a:gd name="T23" fmla="*/ 161 h 2853"/>
                  <a:gd name="T24" fmla="*/ 161 w 2129"/>
                  <a:gd name="T25" fmla="*/ 161 h 2853"/>
                  <a:gd name="T26" fmla="*/ 161 w 2129"/>
                  <a:gd name="T27" fmla="*/ 2692 h 2853"/>
                  <a:gd name="T28" fmla="*/ 161 w 2129"/>
                  <a:gd name="T29" fmla="*/ 2692 h 2853"/>
                  <a:gd name="T30" fmla="*/ 161 w 2129"/>
                  <a:gd name="T31" fmla="*/ 2692 h 2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29" h="2853">
                    <a:moveTo>
                      <a:pt x="2049" y="2853"/>
                    </a:moveTo>
                    <a:cubicBezTo>
                      <a:pt x="80" y="2853"/>
                      <a:pt x="80" y="2853"/>
                      <a:pt x="80" y="2853"/>
                    </a:cubicBezTo>
                    <a:cubicBezTo>
                      <a:pt x="36" y="2853"/>
                      <a:pt x="0" y="2817"/>
                      <a:pt x="0" y="2772"/>
                    </a:cubicBezTo>
                    <a:cubicBezTo>
                      <a:pt x="0" y="80"/>
                      <a:pt x="0" y="80"/>
                      <a:pt x="0" y="80"/>
                    </a:cubicBezTo>
                    <a:cubicBezTo>
                      <a:pt x="0" y="36"/>
                      <a:pt x="36" y="0"/>
                      <a:pt x="80" y="0"/>
                    </a:cubicBezTo>
                    <a:cubicBezTo>
                      <a:pt x="2049" y="0"/>
                      <a:pt x="2049" y="0"/>
                      <a:pt x="2049" y="0"/>
                    </a:cubicBezTo>
                    <a:cubicBezTo>
                      <a:pt x="2093" y="0"/>
                      <a:pt x="2129" y="36"/>
                      <a:pt x="2129" y="80"/>
                    </a:cubicBezTo>
                    <a:cubicBezTo>
                      <a:pt x="2129" y="2772"/>
                      <a:pt x="2129" y="2772"/>
                      <a:pt x="2129" y="2772"/>
                    </a:cubicBezTo>
                    <a:cubicBezTo>
                      <a:pt x="2129" y="2817"/>
                      <a:pt x="2093" y="2853"/>
                      <a:pt x="2049" y="2853"/>
                    </a:cubicBezTo>
                    <a:close/>
                    <a:moveTo>
                      <a:pt x="161" y="2692"/>
                    </a:moveTo>
                    <a:cubicBezTo>
                      <a:pt x="1969" y="2692"/>
                      <a:pt x="1969" y="2692"/>
                      <a:pt x="1969" y="2692"/>
                    </a:cubicBezTo>
                    <a:cubicBezTo>
                      <a:pt x="1969" y="161"/>
                      <a:pt x="1969" y="161"/>
                      <a:pt x="1969" y="161"/>
                    </a:cubicBezTo>
                    <a:cubicBezTo>
                      <a:pt x="161" y="161"/>
                      <a:pt x="161" y="161"/>
                      <a:pt x="161" y="161"/>
                    </a:cubicBezTo>
                    <a:lnTo>
                      <a:pt x="161" y="2692"/>
                    </a:lnTo>
                    <a:close/>
                    <a:moveTo>
                      <a:pt x="161" y="2692"/>
                    </a:moveTo>
                    <a:cubicBezTo>
                      <a:pt x="161" y="2692"/>
                      <a:pt x="161" y="2692"/>
                      <a:pt x="161" y="269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sp>
            <p:nvSpPr>
              <p:cNvPr id="11" name="Freeform 6"/>
              <p:cNvSpPr>
                <a:spLocks noEditPoints="1"/>
              </p:cNvSpPr>
              <p:nvPr/>
            </p:nvSpPr>
            <p:spPr bwMode="auto">
              <a:xfrm>
                <a:off x="877887" y="5489575"/>
                <a:ext cx="93663" cy="1658938"/>
              </a:xfrm>
              <a:custGeom>
                <a:avLst/>
                <a:gdLst>
                  <a:gd name="T0" fmla="*/ 80 w 160"/>
                  <a:gd name="T1" fmla="*/ 2853 h 2853"/>
                  <a:gd name="T2" fmla="*/ 0 w 160"/>
                  <a:gd name="T3" fmla="*/ 2772 h 2853"/>
                  <a:gd name="T4" fmla="*/ 0 w 160"/>
                  <a:gd name="T5" fmla="*/ 80 h 2853"/>
                  <a:gd name="T6" fmla="*/ 80 w 160"/>
                  <a:gd name="T7" fmla="*/ 0 h 2853"/>
                  <a:gd name="T8" fmla="*/ 160 w 160"/>
                  <a:gd name="T9" fmla="*/ 80 h 2853"/>
                  <a:gd name="T10" fmla="*/ 160 w 160"/>
                  <a:gd name="T11" fmla="*/ 2772 h 2853"/>
                  <a:gd name="T12" fmla="*/ 80 w 160"/>
                  <a:gd name="T13" fmla="*/ 2853 h 2853"/>
                  <a:gd name="T14" fmla="*/ 80 w 160"/>
                  <a:gd name="T15" fmla="*/ 2853 h 2853"/>
                  <a:gd name="T16" fmla="*/ 80 w 160"/>
                  <a:gd name="T17" fmla="*/ 2853 h 2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2853">
                    <a:moveTo>
                      <a:pt x="80" y="2853"/>
                    </a:moveTo>
                    <a:cubicBezTo>
                      <a:pt x="36" y="2853"/>
                      <a:pt x="0" y="2817"/>
                      <a:pt x="0" y="2772"/>
                    </a:cubicBezTo>
                    <a:cubicBezTo>
                      <a:pt x="0" y="80"/>
                      <a:pt x="0" y="80"/>
                      <a:pt x="0" y="80"/>
                    </a:cubicBezTo>
                    <a:cubicBezTo>
                      <a:pt x="0" y="36"/>
                      <a:pt x="36" y="0"/>
                      <a:pt x="80" y="0"/>
                    </a:cubicBezTo>
                    <a:cubicBezTo>
                      <a:pt x="124" y="0"/>
                      <a:pt x="160" y="36"/>
                      <a:pt x="160" y="80"/>
                    </a:cubicBezTo>
                    <a:cubicBezTo>
                      <a:pt x="160" y="2772"/>
                      <a:pt x="160" y="2772"/>
                      <a:pt x="160" y="2772"/>
                    </a:cubicBezTo>
                    <a:cubicBezTo>
                      <a:pt x="160" y="2817"/>
                      <a:pt x="124" y="2853"/>
                      <a:pt x="80" y="2853"/>
                    </a:cubicBezTo>
                    <a:close/>
                    <a:moveTo>
                      <a:pt x="80" y="2853"/>
                    </a:moveTo>
                    <a:cubicBezTo>
                      <a:pt x="80" y="2853"/>
                      <a:pt x="80" y="2853"/>
                      <a:pt x="80" y="285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sp>
            <p:nvSpPr>
              <p:cNvPr id="12" name="Freeform 7"/>
              <p:cNvSpPr>
                <a:spLocks noEditPoints="1"/>
              </p:cNvSpPr>
              <p:nvPr/>
            </p:nvSpPr>
            <p:spPr bwMode="auto">
              <a:xfrm>
                <a:off x="-106363" y="5781675"/>
                <a:ext cx="285750" cy="93663"/>
              </a:xfrm>
              <a:custGeom>
                <a:avLst/>
                <a:gdLst>
                  <a:gd name="T0" fmla="*/ 408 w 489"/>
                  <a:gd name="T1" fmla="*/ 161 h 161"/>
                  <a:gd name="T2" fmla="*/ 80 w 489"/>
                  <a:gd name="T3" fmla="*/ 161 h 161"/>
                  <a:gd name="T4" fmla="*/ 0 w 489"/>
                  <a:gd name="T5" fmla="*/ 81 h 161"/>
                  <a:gd name="T6" fmla="*/ 80 w 489"/>
                  <a:gd name="T7" fmla="*/ 0 h 161"/>
                  <a:gd name="T8" fmla="*/ 408 w 489"/>
                  <a:gd name="T9" fmla="*/ 0 h 161"/>
                  <a:gd name="T10" fmla="*/ 489 w 489"/>
                  <a:gd name="T11" fmla="*/ 81 h 161"/>
                  <a:gd name="T12" fmla="*/ 408 w 489"/>
                  <a:gd name="T13" fmla="*/ 161 h 161"/>
                  <a:gd name="T14" fmla="*/ 408 w 489"/>
                  <a:gd name="T15" fmla="*/ 161 h 161"/>
                  <a:gd name="T16" fmla="*/ 408 w 489"/>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9" h="161">
                    <a:moveTo>
                      <a:pt x="408" y="161"/>
                    </a:moveTo>
                    <a:cubicBezTo>
                      <a:pt x="80" y="161"/>
                      <a:pt x="80" y="161"/>
                      <a:pt x="80" y="161"/>
                    </a:cubicBezTo>
                    <a:cubicBezTo>
                      <a:pt x="36" y="161"/>
                      <a:pt x="0" y="125"/>
                      <a:pt x="0" y="81"/>
                    </a:cubicBezTo>
                    <a:cubicBezTo>
                      <a:pt x="0" y="36"/>
                      <a:pt x="36" y="0"/>
                      <a:pt x="80" y="0"/>
                    </a:cubicBezTo>
                    <a:cubicBezTo>
                      <a:pt x="408" y="0"/>
                      <a:pt x="408" y="0"/>
                      <a:pt x="408" y="0"/>
                    </a:cubicBezTo>
                    <a:cubicBezTo>
                      <a:pt x="453" y="0"/>
                      <a:pt x="489" y="36"/>
                      <a:pt x="489" y="81"/>
                    </a:cubicBezTo>
                    <a:cubicBezTo>
                      <a:pt x="489" y="125"/>
                      <a:pt x="453" y="161"/>
                      <a:pt x="408" y="161"/>
                    </a:cubicBezTo>
                    <a:close/>
                    <a:moveTo>
                      <a:pt x="408" y="161"/>
                    </a:moveTo>
                    <a:cubicBezTo>
                      <a:pt x="408" y="161"/>
                      <a:pt x="408" y="161"/>
                      <a:pt x="408" y="16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sp>
            <p:nvSpPr>
              <p:cNvPr id="13" name="Freeform 8"/>
              <p:cNvSpPr>
                <a:spLocks noEditPoints="1"/>
              </p:cNvSpPr>
              <p:nvPr/>
            </p:nvSpPr>
            <p:spPr bwMode="auto">
              <a:xfrm>
                <a:off x="-106363" y="6088063"/>
                <a:ext cx="285750" cy="93663"/>
              </a:xfrm>
              <a:custGeom>
                <a:avLst/>
                <a:gdLst>
                  <a:gd name="T0" fmla="*/ 408 w 489"/>
                  <a:gd name="T1" fmla="*/ 161 h 161"/>
                  <a:gd name="T2" fmla="*/ 80 w 489"/>
                  <a:gd name="T3" fmla="*/ 161 h 161"/>
                  <a:gd name="T4" fmla="*/ 0 w 489"/>
                  <a:gd name="T5" fmla="*/ 80 h 161"/>
                  <a:gd name="T6" fmla="*/ 80 w 489"/>
                  <a:gd name="T7" fmla="*/ 0 h 161"/>
                  <a:gd name="T8" fmla="*/ 408 w 489"/>
                  <a:gd name="T9" fmla="*/ 0 h 161"/>
                  <a:gd name="T10" fmla="*/ 489 w 489"/>
                  <a:gd name="T11" fmla="*/ 80 h 161"/>
                  <a:gd name="T12" fmla="*/ 408 w 489"/>
                  <a:gd name="T13" fmla="*/ 161 h 161"/>
                  <a:gd name="T14" fmla="*/ 408 w 489"/>
                  <a:gd name="T15" fmla="*/ 161 h 161"/>
                  <a:gd name="T16" fmla="*/ 408 w 489"/>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9" h="161">
                    <a:moveTo>
                      <a:pt x="408" y="161"/>
                    </a:moveTo>
                    <a:cubicBezTo>
                      <a:pt x="80" y="161"/>
                      <a:pt x="80" y="161"/>
                      <a:pt x="80" y="161"/>
                    </a:cubicBezTo>
                    <a:cubicBezTo>
                      <a:pt x="36" y="161"/>
                      <a:pt x="0" y="125"/>
                      <a:pt x="0" y="80"/>
                    </a:cubicBezTo>
                    <a:cubicBezTo>
                      <a:pt x="0" y="36"/>
                      <a:pt x="36" y="0"/>
                      <a:pt x="80" y="0"/>
                    </a:cubicBezTo>
                    <a:cubicBezTo>
                      <a:pt x="408" y="0"/>
                      <a:pt x="408" y="0"/>
                      <a:pt x="408" y="0"/>
                    </a:cubicBezTo>
                    <a:cubicBezTo>
                      <a:pt x="453" y="0"/>
                      <a:pt x="489" y="36"/>
                      <a:pt x="489" y="80"/>
                    </a:cubicBezTo>
                    <a:cubicBezTo>
                      <a:pt x="489" y="125"/>
                      <a:pt x="453" y="161"/>
                      <a:pt x="408" y="161"/>
                    </a:cubicBezTo>
                    <a:close/>
                    <a:moveTo>
                      <a:pt x="408" y="161"/>
                    </a:moveTo>
                    <a:cubicBezTo>
                      <a:pt x="408" y="161"/>
                      <a:pt x="408" y="161"/>
                      <a:pt x="408" y="16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sp>
            <p:nvSpPr>
              <p:cNvPr id="14" name="Freeform 9"/>
              <p:cNvSpPr>
                <a:spLocks noEditPoints="1"/>
              </p:cNvSpPr>
              <p:nvPr/>
            </p:nvSpPr>
            <p:spPr bwMode="auto">
              <a:xfrm>
                <a:off x="-106363" y="6392863"/>
                <a:ext cx="285750" cy="92075"/>
              </a:xfrm>
              <a:custGeom>
                <a:avLst/>
                <a:gdLst>
                  <a:gd name="T0" fmla="*/ 408 w 489"/>
                  <a:gd name="T1" fmla="*/ 160 h 160"/>
                  <a:gd name="T2" fmla="*/ 80 w 489"/>
                  <a:gd name="T3" fmla="*/ 160 h 160"/>
                  <a:gd name="T4" fmla="*/ 0 w 489"/>
                  <a:gd name="T5" fmla="*/ 80 h 160"/>
                  <a:gd name="T6" fmla="*/ 80 w 489"/>
                  <a:gd name="T7" fmla="*/ 0 h 160"/>
                  <a:gd name="T8" fmla="*/ 408 w 489"/>
                  <a:gd name="T9" fmla="*/ 0 h 160"/>
                  <a:gd name="T10" fmla="*/ 489 w 489"/>
                  <a:gd name="T11" fmla="*/ 80 h 160"/>
                  <a:gd name="T12" fmla="*/ 408 w 489"/>
                  <a:gd name="T13" fmla="*/ 160 h 160"/>
                  <a:gd name="T14" fmla="*/ 408 w 489"/>
                  <a:gd name="T15" fmla="*/ 160 h 160"/>
                  <a:gd name="T16" fmla="*/ 408 w 489"/>
                  <a:gd name="T17"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9" h="160">
                    <a:moveTo>
                      <a:pt x="408" y="160"/>
                    </a:moveTo>
                    <a:cubicBezTo>
                      <a:pt x="80" y="160"/>
                      <a:pt x="80" y="160"/>
                      <a:pt x="80" y="160"/>
                    </a:cubicBezTo>
                    <a:cubicBezTo>
                      <a:pt x="36" y="160"/>
                      <a:pt x="0" y="124"/>
                      <a:pt x="0" y="80"/>
                    </a:cubicBezTo>
                    <a:cubicBezTo>
                      <a:pt x="0" y="36"/>
                      <a:pt x="36" y="0"/>
                      <a:pt x="80" y="0"/>
                    </a:cubicBezTo>
                    <a:cubicBezTo>
                      <a:pt x="408" y="0"/>
                      <a:pt x="408" y="0"/>
                      <a:pt x="408" y="0"/>
                    </a:cubicBezTo>
                    <a:cubicBezTo>
                      <a:pt x="453" y="0"/>
                      <a:pt x="489" y="36"/>
                      <a:pt x="489" y="80"/>
                    </a:cubicBezTo>
                    <a:cubicBezTo>
                      <a:pt x="489" y="124"/>
                      <a:pt x="453" y="160"/>
                      <a:pt x="408" y="160"/>
                    </a:cubicBezTo>
                    <a:close/>
                    <a:moveTo>
                      <a:pt x="408" y="160"/>
                    </a:moveTo>
                    <a:cubicBezTo>
                      <a:pt x="408" y="160"/>
                      <a:pt x="408" y="160"/>
                      <a:pt x="408" y="1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sp>
            <p:nvSpPr>
              <p:cNvPr id="15" name="Freeform 10"/>
              <p:cNvSpPr>
                <a:spLocks noEditPoints="1"/>
              </p:cNvSpPr>
              <p:nvPr/>
            </p:nvSpPr>
            <p:spPr bwMode="auto">
              <a:xfrm>
                <a:off x="-106363" y="6697663"/>
                <a:ext cx="285750" cy="93663"/>
              </a:xfrm>
              <a:custGeom>
                <a:avLst/>
                <a:gdLst>
                  <a:gd name="T0" fmla="*/ 408 w 489"/>
                  <a:gd name="T1" fmla="*/ 161 h 161"/>
                  <a:gd name="T2" fmla="*/ 80 w 489"/>
                  <a:gd name="T3" fmla="*/ 161 h 161"/>
                  <a:gd name="T4" fmla="*/ 0 w 489"/>
                  <a:gd name="T5" fmla="*/ 80 h 161"/>
                  <a:gd name="T6" fmla="*/ 80 w 489"/>
                  <a:gd name="T7" fmla="*/ 0 h 161"/>
                  <a:gd name="T8" fmla="*/ 408 w 489"/>
                  <a:gd name="T9" fmla="*/ 0 h 161"/>
                  <a:gd name="T10" fmla="*/ 489 w 489"/>
                  <a:gd name="T11" fmla="*/ 80 h 161"/>
                  <a:gd name="T12" fmla="*/ 408 w 489"/>
                  <a:gd name="T13" fmla="*/ 161 h 161"/>
                  <a:gd name="T14" fmla="*/ 408 w 489"/>
                  <a:gd name="T15" fmla="*/ 161 h 161"/>
                  <a:gd name="T16" fmla="*/ 408 w 489"/>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9" h="161">
                    <a:moveTo>
                      <a:pt x="408" y="161"/>
                    </a:moveTo>
                    <a:cubicBezTo>
                      <a:pt x="80" y="161"/>
                      <a:pt x="80" y="161"/>
                      <a:pt x="80" y="161"/>
                    </a:cubicBezTo>
                    <a:cubicBezTo>
                      <a:pt x="36" y="161"/>
                      <a:pt x="0" y="125"/>
                      <a:pt x="0" y="80"/>
                    </a:cubicBezTo>
                    <a:cubicBezTo>
                      <a:pt x="0" y="36"/>
                      <a:pt x="36" y="0"/>
                      <a:pt x="80" y="0"/>
                    </a:cubicBezTo>
                    <a:cubicBezTo>
                      <a:pt x="408" y="0"/>
                      <a:pt x="408" y="0"/>
                      <a:pt x="408" y="0"/>
                    </a:cubicBezTo>
                    <a:cubicBezTo>
                      <a:pt x="453" y="0"/>
                      <a:pt x="489" y="36"/>
                      <a:pt x="489" y="80"/>
                    </a:cubicBezTo>
                    <a:cubicBezTo>
                      <a:pt x="489" y="125"/>
                      <a:pt x="453" y="161"/>
                      <a:pt x="408" y="161"/>
                    </a:cubicBezTo>
                    <a:close/>
                    <a:moveTo>
                      <a:pt x="408" y="161"/>
                    </a:moveTo>
                    <a:cubicBezTo>
                      <a:pt x="408" y="161"/>
                      <a:pt x="408" y="161"/>
                      <a:pt x="408" y="16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grpSp>
      </p:grpSp>
      <p:grpSp>
        <p:nvGrpSpPr>
          <p:cNvPr id="16" name="组合 15"/>
          <p:cNvGrpSpPr/>
          <p:nvPr userDrawn="1"/>
        </p:nvGrpSpPr>
        <p:grpSpPr>
          <a:xfrm>
            <a:off x="959725" y="403860"/>
            <a:ext cx="345440" cy="345440"/>
            <a:chOff x="3710127" y="3276071"/>
            <a:chExt cx="946045" cy="946045"/>
          </a:xfrm>
        </p:grpSpPr>
        <p:sp>
          <p:nvSpPr>
            <p:cNvPr id="17" name="椭圆 16"/>
            <p:cNvSpPr/>
            <p:nvPr/>
          </p:nvSpPr>
          <p:spPr>
            <a:xfrm>
              <a:off x="3710127" y="3276071"/>
              <a:ext cx="946045" cy="94604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a:defRPr/>
              </a:pPr>
              <a:endParaRPr lang="zh-CN" altLang="en-US">
                <a:solidFill>
                  <a:prstClr val="white"/>
                </a:solidFill>
                <a:latin typeface="等线" panose="02010600030101010101" charset="-122"/>
                <a:ea typeface="等线" panose="02010600030101010101" charset="-122"/>
              </a:endParaRPr>
            </a:p>
          </p:txBody>
        </p:sp>
        <p:sp>
          <p:nvSpPr>
            <p:cNvPr id="18" name="Freeform 14"/>
            <p:cNvSpPr>
              <a:spLocks noEditPoints="1"/>
            </p:cNvSpPr>
            <p:nvPr/>
          </p:nvSpPr>
          <p:spPr bwMode="auto">
            <a:xfrm>
              <a:off x="3891009" y="3470526"/>
              <a:ext cx="499776" cy="613542"/>
            </a:xfrm>
            <a:custGeom>
              <a:avLst/>
              <a:gdLst>
                <a:gd name="T0" fmla="*/ 2596 w 2670"/>
                <a:gd name="T1" fmla="*/ 257 h 3277"/>
                <a:gd name="T2" fmla="*/ 1543 w 2670"/>
                <a:gd name="T3" fmla="*/ 257 h 3277"/>
                <a:gd name="T4" fmla="*/ 1543 w 2670"/>
                <a:gd name="T5" fmla="*/ 69 h 3277"/>
                <a:gd name="T6" fmla="*/ 1474 w 2670"/>
                <a:gd name="T7" fmla="*/ 0 h 3277"/>
                <a:gd name="T8" fmla="*/ 1405 w 2670"/>
                <a:gd name="T9" fmla="*/ 69 h 3277"/>
                <a:gd name="T10" fmla="*/ 1405 w 2670"/>
                <a:gd name="T11" fmla="*/ 257 h 3277"/>
                <a:gd name="T12" fmla="*/ 602 w 2670"/>
                <a:gd name="T13" fmla="*/ 257 h 3277"/>
                <a:gd name="T14" fmla="*/ 556 w 2670"/>
                <a:gd name="T15" fmla="*/ 275 h 3277"/>
                <a:gd name="T16" fmla="*/ 22 w 2670"/>
                <a:gd name="T17" fmla="*/ 905 h 3277"/>
                <a:gd name="T18" fmla="*/ 22 w 2670"/>
                <a:gd name="T19" fmla="*/ 994 h 3277"/>
                <a:gd name="T20" fmla="*/ 556 w 2670"/>
                <a:gd name="T21" fmla="*/ 1603 h 3277"/>
                <a:gd name="T22" fmla="*/ 608 w 2670"/>
                <a:gd name="T23" fmla="*/ 1627 h 3277"/>
                <a:gd name="T24" fmla="*/ 2602 w 2670"/>
                <a:gd name="T25" fmla="*/ 1627 h 3277"/>
                <a:gd name="T26" fmla="*/ 2650 w 2670"/>
                <a:gd name="T27" fmla="*/ 1607 h 3277"/>
                <a:gd name="T28" fmla="*/ 2670 w 2670"/>
                <a:gd name="T29" fmla="*/ 1558 h 3277"/>
                <a:gd name="T30" fmla="*/ 2670 w 2670"/>
                <a:gd name="T31" fmla="*/ 320 h 3277"/>
                <a:gd name="T32" fmla="*/ 2646 w 2670"/>
                <a:gd name="T33" fmla="*/ 273 h 3277"/>
                <a:gd name="T34" fmla="*/ 2596 w 2670"/>
                <a:gd name="T35" fmla="*/ 257 h 3277"/>
                <a:gd name="T36" fmla="*/ 2527 w 2670"/>
                <a:gd name="T37" fmla="*/ 1495 h 3277"/>
                <a:gd name="T38" fmla="*/ 633 w 2670"/>
                <a:gd name="T39" fmla="*/ 1495 h 3277"/>
                <a:gd name="T40" fmla="*/ 165 w 2670"/>
                <a:gd name="T41" fmla="*/ 949 h 3277"/>
                <a:gd name="T42" fmla="*/ 634 w 2670"/>
                <a:gd name="T43" fmla="*/ 399 h 3277"/>
                <a:gd name="T44" fmla="*/ 2527 w 2670"/>
                <a:gd name="T45" fmla="*/ 399 h 3277"/>
                <a:gd name="T46" fmla="*/ 2527 w 2670"/>
                <a:gd name="T47" fmla="*/ 1495 h 3277"/>
                <a:gd name="T48" fmla="*/ 1474 w 2670"/>
                <a:gd name="T49" fmla="*/ 1774 h 3277"/>
                <a:gd name="T50" fmla="*/ 1425 w 2670"/>
                <a:gd name="T51" fmla="*/ 1794 h 3277"/>
                <a:gd name="T52" fmla="*/ 1405 w 2670"/>
                <a:gd name="T53" fmla="*/ 1843 h 3277"/>
                <a:gd name="T54" fmla="*/ 1405 w 2670"/>
                <a:gd name="T55" fmla="*/ 3208 h 3277"/>
                <a:gd name="T56" fmla="*/ 1474 w 2670"/>
                <a:gd name="T57" fmla="*/ 3277 h 3277"/>
                <a:gd name="T58" fmla="*/ 1543 w 2670"/>
                <a:gd name="T59" fmla="*/ 3208 h 3277"/>
                <a:gd name="T60" fmla="*/ 1543 w 2670"/>
                <a:gd name="T61" fmla="*/ 1843 h 3277"/>
                <a:gd name="T62" fmla="*/ 1523 w 2670"/>
                <a:gd name="T63" fmla="*/ 1794 h 3277"/>
                <a:gd name="T64" fmla="*/ 1474 w 2670"/>
                <a:gd name="T65" fmla="*/ 1774 h 3277"/>
                <a:gd name="T66" fmla="*/ 1474 w 2670"/>
                <a:gd name="T67" fmla="*/ 1774 h 3277"/>
                <a:gd name="T68" fmla="*/ 1474 w 2670"/>
                <a:gd name="T69" fmla="*/ 1774 h 3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670" h="3277">
                  <a:moveTo>
                    <a:pt x="2596" y="257"/>
                  </a:moveTo>
                  <a:cubicBezTo>
                    <a:pt x="1543" y="257"/>
                    <a:pt x="1543" y="257"/>
                    <a:pt x="1543" y="257"/>
                  </a:cubicBezTo>
                  <a:cubicBezTo>
                    <a:pt x="1543" y="69"/>
                    <a:pt x="1543" y="69"/>
                    <a:pt x="1543" y="69"/>
                  </a:cubicBezTo>
                  <a:cubicBezTo>
                    <a:pt x="1543" y="31"/>
                    <a:pt x="1512" y="0"/>
                    <a:pt x="1474" y="0"/>
                  </a:cubicBezTo>
                  <a:cubicBezTo>
                    <a:pt x="1436" y="0"/>
                    <a:pt x="1405" y="31"/>
                    <a:pt x="1405" y="69"/>
                  </a:cubicBezTo>
                  <a:cubicBezTo>
                    <a:pt x="1405" y="257"/>
                    <a:pt x="1405" y="257"/>
                    <a:pt x="1405" y="257"/>
                  </a:cubicBezTo>
                  <a:cubicBezTo>
                    <a:pt x="602" y="257"/>
                    <a:pt x="602" y="257"/>
                    <a:pt x="602" y="257"/>
                  </a:cubicBezTo>
                  <a:cubicBezTo>
                    <a:pt x="585" y="257"/>
                    <a:pt x="568" y="263"/>
                    <a:pt x="556" y="275"/>
                  </a:cubicBezTo>
                  <a:cubicBezTo>
                    <a:pt x="22" y="905"/>
                    <a:pt x="22" y="905"/>
                    <a:pt x="22" y="905"/>
                  </a:cubicBezTo>
                  <a:cubicBezTo>
                    <a:pt x="0" y="931"/>
                    <a:pt x="0" y="969"/>
                    <a:pt x="22" y="994"/>
                  </a:cubicBezTo>
                  <a:cubicBezTo>
                    <a:pt x="556" y="1603"/>
                    <a:pt x="556" y="1603"/>
                    <a:pt x="556" y="1603"/>
                  </a:cubicBezTo>
                  <a:cubicBezTo>
                    <a:pt x="569" y="1618"/>
                    <a:pt x="588" y="1627"/>
                    <a:pt x="608" y="1627"/>
                  </a:cubicBezTo>
                  <a:cubicBezTo>
                    <a:pt x="2602" y="1627"/>
                    <a:pt x="2602" y="1627"/>
                    <a:pt x="2602" y="1627"/>
                  </a:cubicBezTo>
                  <a:cubicBezTo>
                    <a:pt x="2620" y="1627"/>
                    <a:pt x="2637" y="1620"/>
                    <a:pt x="2650" y="1607"/>
                  </a:cubicBezTo>
                  <a:cubicBezTo>
                    <a:pt x="2663" y="1594"/>
                    <a:pt x="2670" y="1576"/>
                    <a:pt x="2670" y="1558"/>
                  </a:cubicBezTo>
                  <a:cubicBezTo>
                    <a:pt x="2670" y="320"/>
                    <a:pt x="2670" y="320"/>
                    <a:pt x="2670" y="320"/>
                  </a:cubicBezTo>
                  <a:cubicBezTo>
                    <a:pt x="2669" y="302"/>
                    <a:pt x="2660" y="285"/>
                    <a:pt x="2646" y="273"/>
                  </a:cubicBezTo>
                  <a:cubicBezTo>
                    <a:pt x="2633" y="262"/>
                    <a:pt x="2614" y="256"/>
                    <a:pt x="2596" y="257"/>
                  </a:cubicBezTo>
                  <a:close/>
                  <a:moveTo>
                    <a:pt x="2527" y="1495"/>
                  </a:moveTo>
                  <a:cubicBezTo>
                    <a:pt x="633" y="1495"/>
                    <a:pt x="633" y="1495"/>
                    <a:pt x="633" y="1495"/>
                  </a:cubicBezTo>
                  <a:cubicBezTo>
                    <a:pt x="165" y="949"/>
                    <a:pt x="165" y="949"/>
                    <a:pt x="165" y="949"/>
                  </a:cubicBezTo>
                  <a:cubicBezTo>
                    <a:pt x="634" y="399"/>
                    <a:pt x="634" y="399"/>
                    <a:pt x="634" y="399"/>
                  </a:cubicBezTo>
                  <a:cubicBezTo>
                    <a:pt x="2527" y="399"/>
                    <a:pt x="2527" y="399"/>
                    <a:pt x="2527" y="399"/>
                  </a:cubicBezTo>
                  <a:lnTo>
                    <a:pt x="2527" y="1495"/>
                  </a:lnTo>
                  <a:close/>
                  <a:moveTo>
                    <a:pt x="1474" y="1774"/>
                  </a:moveTo>
                  <a:cubicBezTo>
                    <a:pt x="1456" y="1774"/>
                    <a:pt x="1438" y="1781"/>
                    <a:pt x="1425" y="1794"/>
                  </a:cubicBezTo>
                  <a:cubicBezTo>
                    <a:pt x="1413" y="1807"/>
                    <a:pt x="1405" y="1824"/>
                    <a:pt x="1405" y="1843"/>
                  </a:cubicBezTo>
                  <a:cubicBezTo>
                    <a:pt x="1405" y="3208"/>
                    <a:pt x="1405" y="3208"/>
                    <a:pt x="1405" y="3208"/>
                  </a:cubicBezTo>
                  <a:cubicBezTo>
                    <a:pt x="1405" y="3246"/>
                    <a:pt x="1436" y="3277"/>
                    <a:pt x="1474" y="3277"/>
                  </a:cubicBezTo>
                  <a:cubicBezTo>
                    <a:pt x="1512" y="3277"/>
                    <a:pt x="1543" y="3246"/>
                    <a:pt x="1543" y="3208"/>
                  </a:cubicBezTo>
                  <a:cubicBezTo>
                    <a:pt x="1543" y="1843"/>
                    <a:pt x="1543" y="1843"/>
                    <a:pt x="1543" y="1843"/>
                  </a:cubicBezTo>
                  <a:cubicBezTo>
                    <a:pt x="1543" y="1824"/>
                    <a:pt x="1536" y="1807"/>
                    <a:pt x="1523" y="1794"/>
                  </a:cubicBezTo>
                  <a:cubicBezTo>
                    <a:pt x="1510" y="1781"/>
                    <a:pt x="1492" y="1774"/>
                    <a:pt x="1474" y="1774"/>
                  </a:cubicBezTo>
                  <a:close/>
                  <a:moveTo>
                    <a:pt x="1474" y="1774"/>
                  </a:moveTo>
                  <a:cubicBezTo>
                    <a:pt x="1474" y="1774"/>
                    <a:pt x="1474" y="1774"/>
                    <a:pt x="1474" y="1774"/>
                  </a:cubicBezTo>
                </a:path>
              </a:pathLst>
            </a:custGeom>
            <a:solidFill>
              <a:schemeClr val="bg1"/>
            </a:solidFill>
            <a:ln>
              <a:noFill/>
            </a:ln>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grpSp>
      <p:grpSp>
        <p:nvGrpSpPr>
          <p:cNvPr id="19" name="组合 18"/>
          <p:cNvGrpSpPr/>
          <p:nvPr userDrawn="1"/>
        </p:nvGrpSpPr>
        <p:grpSpPr>
          <a:xfrm>
            <a:off x="1393347" y="403860"/>
            <a:ext cx="345440" cy="345440"/>
            <a:chOff x="5594941" y="3276071"/>
            <a:chExt cx="946045" cy="946045"/>
          </a:xfrm>
        </p:grpSpPr>
        <p:sp>
          <p:nvSpPr>
            <p:cNvPr id="20" name="椭圆 19"/>
            <p:cNvSpPr/>
            <p:nvPr/>
          </p:nvSpPr>
          <p:spPr>
            <a:xfrm>
              <a:off x="5594941" y="3276071"/>
              <a:ext cx="946045" cy="94604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a:defRPr/>
              </a:pPr>
              <a:endParaRPr lang="zh-CN" altLang="en-US">
                <a:solidFill>
                  <a:prstClr val="white"/>
                </a:solidFill>
                <a:latin typeface="等线" panose="02010600030101010101" charset="-122"/>
                <a:ea typeface="等线" panose="02010600030101010101" charset="-122"/>
              </a:endParaRPr>
            </a:p>
          </p:txBody>
        </p:sp>
        <p:sp>
          <p:nvSpPr>
            <p:cNvPr id="21" name="Freeform 18"/>
            <p:cNvSpPr>
              <a:spLocks noEditPoints="1"/>
            </p:cNvSpPr>
            <p:nvPr/>
          </p:nvSpPr>
          <p:spPr bwMode="auto">
            <a:xfrm>
              <a:off x="5841419" y="3499561"/>
              <a:ext cx="453088" cy="451342"/>
            </a:xfrm>
            <a:custGeom>
              <a:avLst/>
              <a:gdLst>
                <a:gd name="T0" fmla="*/ 2825 w 2866"/>
                <a:gd name="T1" fmla="*/ 2681 h 2853"/>
                <a:gd name="T2" fmla="*/ 2191 w 2866"/>
                <a:gd name="T3" fmla="*/ 2119 h 2853"/>
                <a:gd name="T4" fmla="*/ 2381 w 2866"/>
                <a:gd name="T5" fmla="*/ 1794 h 2853"/>
                <a:gd name="T6" fmla="*/ 2478 w 2866"/>
                <a:gd name="T7" fmla="*/ 1292 h 2853"/>
                <a:gd name="T8" fmla="*/ 2381 w 2866"/>
                <a:gd name="T9" fmla="*/ 791 h 2853"/>
                <a:gd name="T10" fmla="*/ 2117 w 2866"/>
                <a:gd name="T11" fmla="*/ 380 h 2853"/>
                <a:gd name="T12" fmla="*/ 1723 w 2866"/>
                <a:gd name="T13" fmla="*/ 102 h 2853"/>
                <a:gd name="T14" fmla="*/ 1239 w 2866"/>
                <a:gd name="T15" fmla="*/ 0 h 2853"/>
                <a:gd name="T16" fmla="*/ 755 w 2866"/>
                <a:gd name="T17" fmla="*/ 102 h 2853"/>
                <a:gd name="T18" fmla="*/ 361 w 2866"/>
                <a:gd name="T19" fmla="*/ 380 h 2853"/>
                <a:gd name="T20" fmla="*/ 96 w 2866"/>
                <a:gd name="T21" fmla="*/ 791 h 2853"/>
                <a:gd name="T22" fmla="*/ 0 w 2866"/>
                <a:gd name="T23" fmla="*/ 1292 h 2853"/>
                <a:gd name="T24" fmla="*/ 96 w 2866"/>
                <a:gd name="T25" fmla="*/ 1794 h 2853"/>
                <a:gd name="T26" fmla="*/ 361 w 2866"/>
                <a:gd name="T27" fmla="*/ 2205 h 2853"/>
                <a:gd name="T28" fmla="*/ 755 w 2866"/>
                <a:gd name="T29" fmla="*/ 2483 h 2853"/>
                <a:gd name="T30" fmla="*/ 1239 w 2866"/>
                <a:gd name="T31" fmla="*/ 2585 h 2853"/>
                <a:gd name="T32" fmla="*/ 1723 w 2866"/>
                <a:gd name="T33" fmla="*/ 2483 h 2853"/>
                <a:gd name="T34" fmla="*/ 2057 w 2866"/>
                <a:gd name="T35" fmla="*/ 2263 h 2853"/>
                <a:gd name="T36" fmla="*/ 2694 w 2866"/>
                <a:gd name="T37" fmla="*/ 2828 h 2853"/>
                <a:gd name="T38" fmla="*/ 2760 w 2866"/>
                <a:gd name="T39" fmla="*/ 2853 h 2853"/>
                <a:gd name="T40" fmla="*/ 2852 w 2866"/>
                <a:gd name="T41" fmla="*/ 2790 h 2853"/>
                <a:gd name="T42" fmla="*/ 2825 w 2866"/>
                <a:gd name="T43" fmla="*/ 2681 h 2853"/>
                <a:gd name="T44" fmla="*/ 1239 w 2866"/>
                <a:gd name="T45" fmla="*/ 2388 h 2853"/>
                <a:gd name="T46" fmla="*/ 196 w 2866"/>
                <a:gd name="T47" fmla="*/ 1292 h 2853"/>
                <a:gd name="T48" fmla="*/ 1239 w 2866"/>
                <a:gd name="T49" fmla="*/ 197 h 2853"/>
                <a:gd name="T50" fmla="*/ 2282 w 2866"/>
                <a:gd name="T51" fmla="*/ 1292 h 2853"/>
                <a:gd name="T52" fmla="*/ 1239 w 2866"/>
                <a:gd name="T53" fmla="*/ 2388 h 2853"/>
                <a:gd name="T54" fmla="*/ 1239 w 2866"/>
                <a:gd name="T55" fmla="*/ 2388 h 2853"/>
                <a:gd name="T56" fmla="*/ 1239 w 2866"/>
                <a:gd name="T57" fmla="*/ 2388 h 2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66" h="2853">
                  <a:moveTo>
                    <a:pt x="2825" y="2681"/>
                  </a:moveTo>
                  <a:cubicBezTo>
                    <a:pt x="2191" y="2119"/>
                    <a:pt x="2191" y="2119"/>
                    <a:pt x="2191" y="2119"/>
                  </a:cubicBezTo>
                  <a:cubicBezTo>
                    <a:pt x="2270" y="2021"/>
                    <a:pt x="2334" y="1911"/>
                    <a:pt x="2381" y="1794"/>
                  </a:cubicBezTo>
                  <a:cubicBezTo>
                    <a:pt x="2446" y="1635"/>
                    <a:pt x="2478" y="1466"/>
                    <a:pt x="2478" y="1292"/>
                  </a:cubicBezTo>
                  <a:cubicBezTo>
                    <a:pt x="2478" y="1119"/>
                    <a:pt x="2446" y="950"/>
                    <a:pt x="2381" y="791"/>
                  </a:cubicBezTo>
                  <a:cubicBezTo>
                    <a:pt x="2319" y="637"/>
                    <a:pt x="2230" y="499"/>
                    <a:pt x="2117" y="380"/>
                  </a:cubicBezTo>
                  <a:cubicBezTo>
                    <a:pt x="2003" y="261"/>
                    <a:pt x="1870" y="168"/>
                    <a:pt x="1723" y="102"/>
                  </a:cubicBezTo>
                  <a:cubicBezTo>
                    <a:pt x="1569" y="35"/>
                    <a:pt x="1407" y="0"/>
                    <a:pt x="1239" y="0"/>
                  </a:cubicBezTo>
                  <a:cubicBezTo>
                    <a:pt x="1071" y="0"/>
                    <a:pt x="908" y="35"/>
                    <a:pt x="755" y="102"/>
                  </a:cubicBezTo>
                  <a:cubicBezTo>
                    <a:pt x="607" y="168"/>
                    <a:pt x="475" y="261"/>
                    <a:pt x="361" y="380"/>
                  </a:cubicBezTo>
                  <a:cubicBezTo>
                    <a:pt x="248" y="499"/>
                    <a:pt x="159" y="637"/>
                    <a:pt x="96" y="791"/>
                  </a:cubicBezTo>
                  <a:cubicBezTo>
                    <a:pt x="32" y="950"/>
                    <a:pt x="0" y="1119"/>
                    <a:pt x="0" y="1292"/>
                  </a:cubicBezTo>
                  <a:cubicBezTo>
                    <a:pt x="0" y="1466"/>
                    <a:pt x="32" y="1635"/>
                    <a:pt x="96" y="1794"/>
                  </a:cubicBezTo>
                  <a:cubicBezTo>
                    <a:pt x="159" y="1948"/>
                    <a:pt x="248" y="2086"/>
                    <a:pt x="361" y="2205"/>
                  </a:cubicBezTo>
                  <a:cubicBezTo>
                    <a:pt x="475" y="2324"/>
                    <a:pt x="607" y="2417"/>
                    <a:pt x="755" y="2483"/>
                  </a:cubicBezTo>
                  <a:cubicBezTo>
                    <a:pt x="908" y="2550"/>
                    <a:pt x="1071" y="2585"/>
                    <a:pt x="1239" y="2585"/>
                  </a:cubicBezTo>
                  <a:cubicBezTo>
                    <a:pt x="1407" y="2585"/>
                    <a:pt x="1569" y="2550"/>
                    <a:pt x="1723" y="2483"/>
                  </a:cubicBezTo>
                  <a:cubicBezTo>
                    <a:pt x="1845" y="2428"/>
                    <a:pt x="1958" y="2355"/>
                    <a:pt x="2057" y="2263"/>
                  </a:cubicBezTo>
                  <a:cubicBezTo>
                    <a:pt x="2694" y="2828"/>
                    <a:pt x="2694" y="2828"/>
                    <a:pt x="2694" y="2828"/>
                  </a:cubicBezTo>
                  <a:cubicBezTo>
                    <a:pt x="2712" y="2844"/>
                    <a:pt x="2736" y="2853"/>
                    <a:pt x="2760" y="2853"/>
                  </a:cubicBezTo>
                  <a:cubicBezTo>
                    <a:pt x="2800" y="2853"/>
                    <a:pt x="2837" y="2828"/>
                    <a:pt x="2852" y="2790"/>
                  </a:cubicBezTo>
                  <a:cubicBezTo>
                    <a:pt x="2866" y="2752"/>
                    <a:pt x="2855" y="2708"/>
                    <a:pt x="2825" y="2681"/>
                  </a:cubicBezTo>
                  <a:close/>
                  <a:moveTo>
                    <a:pt x="1239" y="2388"/>
                  </a:moveTo>
                  <a:cubicBezTo>
                    <a:pt x="664" y="2388"/>
                    <a:pt x="196" y="1897"/>
                    <a:pt x="196" y="1292"/>
                  </a:cubicBezTo>
                  <a:cubicBezTo>
                    <a:pt x="196" y="688"/>
                    <a:pt x="664" y="197"/>
                    <a:pt x="1239" y="197"/>
                  </a:cubicBezTo>
                  <a:cubicBezTo>
                    <a:pt x="1814" y="197"/>
                    <a:pt x="2282" y="688"/>
                    <a:pt x="2282" y="1292"/>
                  </a:cubicBezTo>
                  <a:cubicBezTo>
                    <a:pt x="2282" y="1897"/>
                    <a:pt x="1814" y="2388"/>
                    <a:pt x="1239" y="2388"/>
                  </a:cubicBezTo>
                  <a:close/>
                  <a:moveTo>
                    <a:pt x="1239" y="2388"/>
                  </a:moveTo>
                  <a:cubicBezTo>
                    <a:pt x="1239" y="2388"/>
                    <a:pt x="1239" y="2388"/>
                    <a:pt x="1239" y="2388"/>
                  </a:cubicBezTo>
                </a:path>
              </a:pathLst>
            </a:custGeom>
            <a:solidFill>
              <a:schemeClr val="bg1"/>
            </a:solidFill>
            <a:ln>
              <a:noFill/>
            </a:ln>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grpSp>
      <p:grpSp>
        <p:nvGrpSpPr>
          <p:cNvPr id="22" name="组合 21"/>
          <p:cNvGrpSpPr/>
          <p:nvPr userDrawn="1"/>
        </p:nvGrpSpPr>
        <p:grpSpPr>
          <a:xfrm>
            <a:off x="1826968" y="403860"/>
            <a:ext cx="345440" cy="345440"/>
            <a:chOff x="7479755" y="3276071"/>
            <a:chExt cx="946045" cy="946045"/>
          </a:xfrm>
        </p:grpSpPr>
        <p:sp>
          <p:nvSpPr>
            <p:cNvPr id="23" name="椭圆 22"/>
            <p:cNvSpPr/>
            <p:nvPr/>
          </p:nvSpPr>
          <p:spPr>
            <a:xfrm>
              <a:off x="7479755" y="3276071"/>
              <a:ext cx="946045" cy="94604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a:defRPr/>
              </a:pPr>
              <a:endParaRPr lang="zh-CN" altLang="en-US">
                <a:solidFill>
                  <a:prstClr val="white"/>
                </a:solidFill>
                <a:latin typeface="等线" panose="02010600030101010101" charset="-122"/>
                <a:ea typeface="等线" panose="02010600030101010101" charset="-122"/>
              </a:endParaRPr>
            </a:p>
          </p:txBody>
        </p:sp>
        <p:sp>
          <p:nvSpPr>
            <p:cNvPr id="24" name="Freeform 22"/>
            <p:cNvSpPr>
              <a:spLocks noEditPoints="1"/>
            </p:cNvSpPr>
            <p:nvPr/>
          </p:nvSpPr>
          <p:spPr bwMode="auto">
            <a:xfrm>
              <a:off x="7708262" y="3518611"/>
              <a:ext cx="475295" cy="458268"/>
            </a:xfrm>
            <a:custGeom>
              <a:avLst/>
              <a:gdLst>
                <a:gd name="T0" fmla="*/ 349 w 2960"/>
                <a:gd name="T1" fmla="*/ 1602 h 2850"/>
                <a:gd name="T2" fmla="*/ 1012 w 2960"/>
                <a:gd name="T3" fmla="*/ 1876 h 2850"/>
                <a:gd name="T4" fmla="*/ 1012 w 2960"/>
                <a:gd name="T5" fmla="*/ 1876 h 2850"/>
                <a:gd name="T6" fmla="*/ 1369 w 2960"/>
                <a:gd name="T7" fmla="*/ 1806 h 2850"/>
                <a:gd name="T8" fmla="*/ 2307 w 2960"/>
                <a:gd name="T9" fmla="*/ 2744 h 2850"/>
                <a:gd name="T10" fmla="*/ 2563 w 2960"/>
                <a:gd name="T11" fmla="*/ 2850 h 2850"/>
                <a:gd name="T12" fmla="*/ 2819 w 2960"/>
                <a:gd name="T13" fmla="*/ 2744 h 2850"/>
                <a:gd name="T14" fmla="*/ 2819 w 2960"/>
                <a:gd name="T15" fmla="*/ 2233 h 2850"/>
                <a:gd name="T16" fmla="*/ 1880 w 2960"/>
                <a:gd name="T17" fmla="*/ 1295 h 2850"/>
                <a:gd name="T18" fmla="*/ 1676 w 2960"/>
                <a:gd name="T19" fmla="*/ 275 h 2850"/>
                <a:gd name="T20" fmla="*/ 1013 w 2960"/>
                <a:gd name="T21" fmla="*/ 0 h 2850"/>
                <a:gd name="T22" fmla="*/ 654 w 2960"/>
                <a:gd name="T23" fmla="*/ 71 h 2850"/>
                <a:gd name="T24" fmla="*/ 555 w 2960"/>
                <a:gd name="T25" fmla="*/ 112 h 2850"/>
                <a:gd name="T26" fmla="*/ 1006 w 2960"/>
                <a:gd name="T27" fmla="*/ 563 h 2850"/>
                <a:gd name="T28" fmla="*/ 1082 w 2960"/>
                <a:gd name="T29" fmla="*/ 747 h 2850"/>
                <a:gd name="T30" fmla="*/ 1006 w 2960"/>
                <a:gd name="T31" fmla="*/ 931 h 2850"/>
                <a:gd name="T32" fmla="*/ 821 w 2960"/>
                <a:gd name="T33" fmla="*/ 1008 h 2850"/>
                <a:gd name="T34" fmla="*/ 637 w 2960"/>
                <a:gd name="T35" fmla="*/ 931 h 2850"/>
                <a:gd name="T36" fmla="*/ 262 w 2960"/>
                <a:gd name="T37" fmla="*/ 557 h 2850"/>
                <a:gd name="T38" fmla="*/ 186 w 2960"/>
                <a:gd name="T39" fmla="*/ 481 h 2850"/>
                <a:gd name="T40" fmla="*/ 145 w 2960"/>
                <a:gd name="T41" fmla="*/ 580 h 2850"/>
                <a:gd name="T42" fmla="*/ 349 w 2960"/>
                <a:gd name="T43" fmla="*/ 1602 h 2850"/>
                <a:gd name="T44" fmla="*/ 242 w 2960"/>
                <a:gd name="T45" fmla="*/ 740 h 2850"/>
                <a:gd name="T46" fmla="*/ 535 w 2960"/>
                <a:gd name="T47" fmla="*/ 1033 h 2850"/>
                <a:gd name="T48" fmla="*/ 821 w 2960"/>
                <a:gd name="T49" fmla="*/ 1151 h 2850"/>
                <a:gd name="T50" fmla="*/ 1107 w 2960"/>
                <a:gd name="T51" fmla="*/ 1033 h 2850"/>
                <a:gd name="T52" fmla="*/ 1226 w 2960"/>
                <a:gd name="T53" fmla="*/ 747 h 2850"/>
                <a:gd name="T54" fmla="*/ 1107 w 2960"/>
                <a:gd name="T55" fmla="*/ 461 h 2850"/>
                <a:gd name="T56" fmla="*/ 814 w 2960"/>
                <a:gd name="T57" fmla="*/ 168 h 2850"/>
                <a:gd name="T58" fmla="*/ 1013 w 2960"/>
                <a:gd name="T59" fmla="*/ 143 h 2850"/>
                <a:gd name="T60" fmla="*/ 1574 w 2960"/>
                <a:gd name="T61" fmla="*/ 376 h 2850"/>
                <a:gd name="T62" fmla="*/ 1730 w 2960"/>
                <a:gd name="T63" fmla="*/ 1280 h 2850"/>
                <a:gd name="T64" fmla="*/ 1708 w 2960"/>
                <a:gd name="T65" fmla="*/ 1326 h 2850"/>
                <a:gd name="T66" fmla="*/ 2717 w 2960"/>
                <a:gd name="T67" fmla="*/ 2335 h 2850"/>
                <a:gd name="T68" fmla="*/ 2717 w 2960"/>
                <a:gd name="T69" fmla="*/ 2643 h 2850"/>
                <a:gd name="T70" fmla="*/ 2563 w 2960"/>
                <a:gd name="T71" fmla="*/ 2707 h 2850"/>
                <a:gd name="T72" fmla="*/ 2409 w 2960"/>
                <a:gd name="T73" fmla="*/ 2643 h 2850"/>
                <a:gd name="T74" fmla="*/ 1400 w 2960"/>
                <a:gd name="T75" fmla="*/ 1634 h 2850"/>
                <a:gd name="T76" fmla="*/ 1354 w 2960"/>
                <a:gd name="T77" fmla="*/ 1656 h 2850"/>
                <a:gd name="T78" fmla="*/ 1012 w 2960"/>
                <a:gd name="T79" fmla="*/ 1733 h 2850"/>
                <a:gd name="T80" fmla="*/ 450 w 2960"/>
                <a:gd name="T81" fmla="*/ 1500 h 2850"/>
                <a:gd name="T82" fmla="*/ 242 w 2960"/>
                <a:gd name="T83" fmla="*/ 740 h 2850"/>
                <a:gd name="T84" fmla="*/ 242 w 2960"/>
                <a:gd name="T85" fmla="*/ 740 h 2850"/>
                <a:gd name="T86" fmla="*/ 242 w 2960"/>
                <a:gd name="T87" fmla="*/ 740 h 2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60" h="2850">
                  <a:moveTo>
                    <a:pt x="349" y="1602"/>
                  </a:moveTo>
                  <a:cubicBezTo>
                    <a:pt x="526" y="1779"/>
                    <a:pt x="762" y="1876"/>
                    <a:pt x="1012" y="1876"/>
                  </a:cubicBezTo>
                  <a:cubicBezTo>
                    <a:pt x="1012" y="1876"/>
                    <a:pt x="1012" y="1876"/>
                    <a:pt x="1012" y="1876"/>
                  </a:cubicBezTo>
                  <a:cubicBezTo>
                    <a:pt x="1135" y="1876"/>
                    <a:pt x="1256" y="1852"/>
                    <a:pt x="1369" y="1806"/>
                  </a:cubicBezTo>
                  <a:cubicBezTo>
                    <a:pt x="2307" y="2744"/>
                    <a:pt x="2307" y="2744"/>
                    <a:pt x="2307" y="2744"/>
                  </a:cubicBezTo>
                  <a:cubicBezTo>
                    <a:pt x="2376" y="2813"/>
                    <a:pt x="2466" y="2850"/>
                    <a:pt x="2563" y="2850"/>
                  </a:cubicBezTo>
                  <a:cubicBezTo>
                    <a:pt x="2660" y="2850"/>
                    <a:pt x="2750" y="2813"/>
                    <a:pt x="2819" y="2744"/>
                  </a:cubicBezTo>
                  <a:cubicBezTo>
                    <a:pt x="2960" y="2603"/>
                    <a:pt x="2960" y="2374"/>
                    <a:pt x="2819" y="2233"/>
                  </a:cubicBezTo>
                  <a:cubicBezTo>
                    <a:pt x="1880" y="1295"/>
                    <a:pt x="1880" y="1295"/>
                    <a:pt x="1880" y="1295"/>
                  </a:cubicBezTo>
                  <a:cubicBezTo>
                    <a:pt x="2023" y="947"/>
                    <a:pt x="1944" y="543"/>
                    <a:pt x="1676" y="275"/>
                  </a:cubicBezTo>
                  <a:cubicBezTo>
                    <a:pt x="1499" y="97"/>
                    <a:pt x="1263" y="0"/>
                    <a:pt x="1013" y="0"/>
                  </a:cubicBezTo>
                  <a:cubicBezTo>
                    <a:pt x="890" y="0"/>
                    <a:pt x="768" y="24"/>
                    <a:pt x="654" y="71"/>
                  </a:cubicBezTo>
                  <a:cubicBezTo>
                    <a:pt x="555" y="112"/>
                    <a:pt x="555" y="112"/>
                    <a:pt x="555" y="112"/>
                  </a:cubicBezTo>
                  <a:cubicBezTo>
                    <a:pt x="1006" y="563"/>
                    <a:pt x="1006" y="563"/>
                    <a:pt x="1006" y="563"/>
                  </a:cubicBezTo>
                  <a:cubicBezTo>
                    <a:pt x="1055" y="611"/>
                    <a:pt x="1082" y="678"/>
                    <a:pt x="1082" y="747"/>
                  </a:cubicBezTo>
                  <a:cubicBezTo>
                    <a:pt x="1082" y="817"/>
                    <a:pt x="1055" y="882"/>
                    <a:pt x="1006" y="931"/>
                  </a:cubicBezTo>
                  <a:cubicBezTo>
                    <a:pt x="957" y="981"/>
                    <a:pt x="891" y="1008"/>
                    <a:pt x="821" y="1008"/>
                  </a:cubicBezTo>
                  <a:cubicBezTo>
                    <a:pt x="752" y="1008"/>
                    <a:pt x="686" y="981"/>
                    <a:pt x="637" y="931"/>
                  </a:cubicBezTo>
                  <a:cubicBezTo>
                    <a:pt x="262" y="557"/>
                    <a:pt x="262" y="557"/>
                    <a:pt x="262" y="557"/>
                  </a:cubicBezTo>
                  <a:cubicBezTo>
                    <a:pt x="186" y="481"/>
                    <a:pt x="186" y="481"/>
                    <a:pt x="186" y="481"/>
                  </a:cubicBezTo>
                  <a:cubicBezTo>
                    <a:pt x="145" y="580"/>
                    <a:pt x="145" y="580"/>
                    <a:pt x="145" y="580"/>
                  </a:cubicBezTo>
                  <a:cubicBezTo>
                    <a:pt x="0" y="932"/>
                    <a:pt x="80" y="1333"/>
                    <a:pt x="349" y="1602"/>
                  </a:cubicBezTo>
                  <a:close/>
                  <a:moveTo>
                    <a:pt x="242" y="740"/>
                  </a:moveTo>
                  <a:cubicBezTo>
                    <a:pt x="535" y="1033"/>
                    <a:pt x="535" y="1033"/>
                    <a:pt x="535" y="1033"/>
                  </a:cubicBezTo>
                  <a:cubicBezTo>
                    <a:pt x="612" y="1109"/>
                    <a:pt x="713" y="1151"/>
                    <a:pt x="821" y="1151"/>
                  </a:cubicBezTo>
                  <a:cubicBezTo>
                    <a:pt x="929" y="1151"/>
                    <a:pt x="1031" y="1109"/>
                    <a:pt x="1107" y="1033"/>
                  </a:cubicBezTo>
                  <a:cubicBezTo>
                    <a:pt x="1184" y="957"/>
                    <a:pt x="1226" y="855"/>
                    <a:pt x="1226" y="747"/>
                  </a:cubicBezTo>
                  <a:cubicBezTo>
                    <a:pt x="1226" y="639"/>
                    <a:pt x="1184" y="537"/>
                    <a:pt x="1107" y="461"/>
                  </a:cubicBezTo>
                  <a:cubicBezTo>
                    <a:pt x="814" y="168"/>
                    <a:pt x="814" y="168"/>
                    <a:pt x="814" y="168"/>
                  </a:cubicBezTo>
                  <a:cubicBezTo>
                    <a:pt x="879" y="152"/>
                    <a:pt x="946" y="143"/>
                    <a:pt x="1013" y="143"/>
                  </a:cubicBezTo>
                  <a:cubicBezTo>
                    <a:pt x="1225" y="143"/>
                    <a:pt x="1424" y="226"/>
                    <a:pt x="1574" y="376"/>
                  </a:cubicBezTo>
                  <a:cubicBezTo>
                    <a:pt x="1812" y="613"/>
                    <a:pt x="1874" y="977"/>
                    <a:pt x="1730" y="1280"/>
                  </a:cubicBezTo>
                  <a:cubicBezTo>
                    <a:pt x="1708" y="1326"/>
                    <a:pt x="1708" y="1326"/>
                    <a:pt x="1708" y="1326"/>
                  </a:cubicBezTo>
                  <a:cubicBezTo>
                    <a:pt x="2717" y="2335"/>
                    <a:pt x="2717" y="2335"/>
                    <a:pt x="2717" y="2335"/>
                  </a:cubicBezTo>
                  <a:cubicBezTo>
                    <a:pt x="2802" y="2420"/>
                    <a:pt x="2802" y="2558"/>
                    <a:pt x="2717" y="2643"/>
                  </a:cubicBezTo>
                  <a:cubicBezTo>
                    <a:pt x="2676" y="2684"/>
                    <a:pt x="2621" y="2707"/>
                    <a:pt x="2563" y="2707"/>
                  </a:cubicBezTo>
                  <a:cubicBezTo>
                    <a:pt x="2505" y="2707"/>
                    <a:pt x="2450" y="2684"/>
                    <a:pt x="2409" y="2643"/>
                  </a:cubicBezTo>
                  <a:cubicBezTo>
                    <a:pt x="1400" y="1634"/>
                    <a:pt x="1400" y="1634"/>
                    <a:pt x="1400" y="1634"/>
                  </a:cubicBezTo>
                  <a:cubicBezTo>
                    <a:pt x="1354" y="1656"/>
                    <a:pt x="1354" y="1656"/>
                    <a:pt x="1354" y="1656"/>
                  </a:cubicBezTo>
                  <a:cubicBezTo>
                    <a:pt x="1248" y="1706"/>
                    <a:pt x="1130" y="1733"/>
                    <a:pt x="1012" y="1733"/>
                  </a:cubicBezTo>
                  <a:cubicBezTo>
                    <a:pt x="800" y="1733"/>
                    <a:pt x="600" y="1650"/>
                    <a:pt x="450" y="1500"/>
                  </a:cubicBezTo>
                  <a:cubicBezTo>
                    <a:pt x="249" y="1299"/>
                    <a:pt x="173" y="1010"/>
                    <a:pt x="242" y="740"/>
                  </a:cubicBezTo>
                  <a:close/>
                  <a:moveTo>
                    <a:pt x="242" y="740"/>
                  </a:moveTo>
                  <a:cubicBezTo>
                    <a:pt x="242" y="740"/>
                    <a:pt x="242" y="740"/>
                    <a:pt x="242" y="740"/>
                  </a:cubicBezTo>
                </a:path>
              </a:pathLst>
            </a:custGeom>
            <a:solidFill>
              <a:schemeClr val="bg1"/>
            </a:solidFill>
            <a:ln>
              <a:noFill/>
            </a:ln>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grpSp>
      <p:grpSp>
        <p:nvGrpSpPr>
          <p:cNvPr id="25" name="组合 24"/>
          <p:cNvGrpSpPr/>
          <p:nvPr userDrawn="1"/>
        </p:nvGrpSpPr>
        <p:grpSpPr>
          <a:xfrm>
            <a:off x="2260591" y="403860"/>
            <a:ext cx="345440" cy="345440"/>
            <a:chOff x="9364570" y="3276071"/>
            <a:chExt cx="946045" cy="946045"/>
          </a:xfrm>
        </p:grpSpPr>
        <p:sp>
          <p:nvSpPr>
            <p:cNvPr id="26" name="椭圆 25"/>
            <p:cNvSpPr/>
            <p:nvPr/>
          </p:nvSpPr>
          <p:spPr>
            <a:xfrm>
              <a:off x="9364570" y="3276071"/>
              <a:ext cx="946045" cy="94604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a:defRPr/>
              </a:pPr>
              <a:endParaRPr lang="zh-CN" altLang="en-US">
                <a:solidFill>
                  <a:prstClr val="white"/>
                </a:solidFill>
                <a:latin typeface="等线" panose="02010600030101010101" charset="-122"/>
                <a:ea typeface="等线" panose="02010600030101010101" charset="-122"/>
              </a:endParaRPr>
            </a:p>
          </p:txBody>
        </p:sp>
        <p:grpSp>
          <p:nvGrpSpPr>
            <p:cNvPr id="27" name="组合 26"/>
            <p:cNvGrpSpPr/>
            <p:nvPr/>
          </p:nvGrpSpPr>
          <p:grpSpPr>
            <a:xfrm>
              <a:off x="9661973" y="3482268"/>
              <a:ext cx="368083" cy="528098"/>
              <a:chOff x="2017713" y="6523038"/>
              <a:chExt cx="1179512" cy="1692275"/>
            </a:xfrm>
            <a:solidFill>
              <a:schemeClr val="bg1"/>
            </a:solidFill>
          </p:grpSpPr>
          <p:sp>
            <p:nvSpPr>
              <p:cNvPr id="28" name="Freeform 26"/>
              <p:cNvSpPr/>
              <p:nvPr/>
            </p:nvSpPr>
            <p:spPr bwMode="auto">
              <a:xfrm>
                <a:off x="2017713" y="7580313"/>
                <a:ext cx="1179512" cy="635000"/>
              </a:xfrm>
              <a:custGeom>
                <a:avLst/>
                <a:gdLst>
                  <a:gd name="T0" fmla="*/ 43 w 2239"/>
                  <a:gd name="T1" fmla="*/ 182 h 1206"/>
                  <a:gd name="T2" fmla="*/ 1001 w 2239"/>
                  <a:gd name="T3" fmla="*/ 624 h 1206"/>
                  <a:gd name="T4" fmla="*/ 1001 w 2239"/>
                  <a:gd name="T5" fmla="*/ 1004 h 1206"/>
                  <a:gd name="T6" fmla="*/ 744 w 2239"/>
                  <a:gd name="T7" fmla="*/ 1004 h 1206"/>
                  <a:gd name="T8" fmla="*/ 740 w 2239"/>
                  <a:gd name="T9" fmla="*/ 1003 h 1206"/>
                  <a:gd name="T10" fmla="*/ 644 w 2239"/>
                  <a:gd name="T11" fmla="*/ 1107 h 1206"/>
                  <a:gd name="T12" fmla="*/ 748 w 2239"/>
                  <a:gd name="T13" fmla="*/ 1203 h 1206"/>
                  <a:gd name="T14" fmla="*/ 751 w 2239"/>
                  <a:gd name="T15" fmla="*/ 1203 h 1206"/>
                  <a:gd name="T16" fmla="*/ 1439 w 2239"/>
                  <a:gd name="T17" fmla="*/ 1203 h 1206"/>
                  <a:gd name="T18" fmla="*/ 1443 w 2239"/>
                  <a:gd name="T19" fmla="*/ 1203 h 1206"/>
                  <a:gd name="T20" fmla="*/ 1530 w 2239"/>
                  <a:gd name="T21" fmla="*/ 1150 h 1206"/>
                  <a:gd name="T22" fmla="*/ 1525 w 2239"/>
                  <a:gd name="T23" fmla="*/ 1049 h 1206"/>
                  <a:gd name="T24" fmla="*/ 1435 w 2239"/>
                  <a:gd name="T25" fmla="*/ 1003 h 1206"/>
                  <a:gd name="T26" fmla="*/ 1432 w 2239"/>
                  <a:gd name="T27" fmla="*/ 1004 h 1206"/>
                  <a:gd name="T28" fmla="*/ 1199 w 2239"/>
                  <a:gd name="T29" fmla="*/ 1004 h 1206"/>
                  <a:gd name="T30" fmla="*/ 1199 w 2239"/>
                  <a:gd name="T31" fmla="*/ 625 h 1206"/>
                  <a:gd name="T32" fmla="*/ 2200 w 2239"/>
                  <a:gd name="T33" fmla="*/ 173 h 1206"/>
                  <a:gd name="T34" fmla="*/ 2222 w 2239"/>
                  <a:gd name="T35" fmla="*/ 62 h 1206"/>
                  <a:gd name="T36" fmla="*/ 2126 w 2239"/>
                  <a:gd name="T37" fmla="*/ 2 h 1206"/>
                  <a:gd name="T38" fmla="*/ 2056 w 2239"/>
                  <a:gd name="T39" fmla="*/ 36 h 1206"/>
                  <a:gd name="T40" fmla="*/ 1117 w 2239"/>
                  <a:gd name="T41" fmla="*/ 431 h 1206"/>
                  <a:gd name="T42" fmla="*/ 172 w 2239"/>
                  <a:gd name="T43" fmla="*/ 31 h 1206"/>
                  <a:gd name="T44" fmla="*/ 171 w 2239"/>
                  <a:gd name="T45" fmla="*/ 32 h 1206"/>
                  <a:gd name="T46" fmla="*/ 97 w 2239"/>
                  <a:gd name="T47" fmla="*/ 3 h 1206"/>
                  <a:gd name="T48" fmla="*/ 27 w 2239"/>
                  <a:gd name="T49" fmla="*/ 35 h 1206"/>
                  <a:gd name="T50" fmla="*/ 1 w 2239"/>
                  <a:gd name="T51" fmla="*/ 107 h 1206"/>
                  <a:gd name="T52" fmla="*/ 43 w 2239"/>
                  <a:gd name="T53" fmla="*/ 182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39" h="1206">
                    <a:moveTo>
                      <a:pt x="43" y="182"/>
                    </a:moveTo>
                    <a:cubicBezTo>
                      <a:pt x="298" y="440"/>
                      <a:pt x="638" y="597"/>
                      <a:pt x="1001" y="624"/>
                    </a:cubicBezTo>
                    <a:cubicBezTo>
                      <a:pt x="1001" y="1004"/>
                      <a:pt x="1001" y="1004"/>
                      <a:pt x="1001" y="1004"/>
                    </a:cubicBezTo>
                    <a:cubicBezTo>
                      <a:pt x="744" y="1004"/>
                      <a:pt x="744" y="1004"/>
                      <a:pt x="744" y="1004"/>
                    </a:cubicBezTo>
                    <a:cubicBezTo>
                      <a:pt x="743" y="1004"/>
                      <a:pt x="742" y="1003"/>
                      <a:pt x="740" y="1003"/>
                    </a:cubicBezTo>
                    <a:cubicBezTo>
                      <a:pt x="685" y="1006"/>
                      <a:pt x="642" y="1052"/>
                      <a:pt x="644" y="1107"/>
                    </a:cubicBezTo>
                    <a:cubicBezTo>
                      <a:pt x="646" y="1163"/>
                      <a:pt x="693" y="1206"/>
                      <a:pt x="748" y="1203"/>
                    </a:cubicBezTo>
                    <a:cubicBezTo>
                      <a:pt x="749" y="1203"/>
                      <a:pt x="750" y="1203"/>
                      <a:pt x="751" y="1203"/>
                    </a:cubicBezTo>
                    <a:cubicBezTo>
                      <a:pt x="1439" y="1203"/>
                      <a:pt x="1439" y="1203"/>
                      <a:pt x="1439" y="1203"/>
                    </a:cubicBezTo>
                    <a:cubicBezTo>
                      <a:pt x="1441" y="1203"/>
                      <a:pt x="1442" y="1203"/>
                      <a:pt x="1443" y="1203"/>
                    </a:cubicBezTo>
                    <a:cubicBezTo>
                      <a:pt x="1480" y="1202"/>
                      <a:pt x="1513" y="1182"/>
                      <a:pt x="1530" y="1150"/>
                    </a:cubicBezTo>
                    <a:cubicBezTo>
                      <a:pt x="1547" y="1118"/>
                      <a:pt x="1545" y="1080"/>
                      <a:pt x="1525" y="1049"/>
                    </a:cubicBezTo>
                    <a:cubicBezTo>
                      <a:pt x="1506" y="1019"/>
                      <a:pt x="1471" y="1001"/>
                      <a:pt x="1435" y="1003"/>
                    </a:cubicBezTo>
                    <a:cubicBezTo>
                      <a:pt x="1434" y="1003"/>
                      <a:pt x="1433" y="1004"/>
                      <a:pt x="1432" y="1004"/>
                    </a:cubicBezTo>
                    <a:cubicBezTo>
                      <a:pt x="1199" y="1004"/>
                      <a:pt x="1199" y="1004"/>
                      <a:pt x="1199" y="1004"/>
                    </a:cubicBezTo>
                    <a:cubicBezTo>
                      <a:pt x="1199" y="625"/>
                      <a:pt x="1199" y="625"/>
                      <a:pt x="1199" y="625"/>
                    </a:cubicBezTo>
                    <a:cubicBezTo>
                      <a:pt x="1579" y="605"/>
                      <a:pt x="1932" y="447"/>
                      <a:pt x="2200" y="173"/>
                    </a:cubicBezTo>
                    <a:cubicBezTo>
                      <a:pt x="2230" y="144"/>
                      <a:pt x="2239" y="100"/>
                      <a:pt x="2222" y="62"/>
                    </a:cubicBezTo>
                    <a:cubicBezTo>
                      <a:pt x="2206" y="24"/>
                      <a:pt x="2168" y="0"/>
                      <a:pt x="2126" y="2"/>
                    </a:cubicBezTo>
                    <a:cubicBezTo>
                      <a:pt x="2099" y="4"/>
                      <a:pt x="2074" y="16"/>
                      <a:pt x="2056" y="36"/>
                    </a:cubicBezTo>
                    <a:cubicBezTo>
                      <a:pt x="1809" y="290"/>
                      <a:pt x="1470" y="432"/>
                      <a:pt x="1117" y="431"/>
                    </a:cubicBezTo>
                    <a:cubicBezTo>
                      <a:pt x="760" y="432"/>
                      <a:pt x="419" y="288"/>
                      <a:pt x="172" y="31"/>
                    </a:cubicBezTo>
                    <a:cubicBezTo>
                      <a:pt x="171" y="32"/>
                      <a:pt x="171" y="32"/>
                      <a:pt x="171" y="32"/>
                    </a:cubicBezTo>
                    <a:cubicBezTo>
                      <a:pt x="152" y="12"/>
                      <a:pt x="125" y="1"/>
                      <a:pt x="97" y="3"/>
                    </a:cubicBezTo>
                    <a:cubicBezTo>
                      <a:pt x="70" y="4"/>
                      <a:pt x="45" y="15"/>
                      <a:pt x="27" y="35"/>
                    </a:cubicBezTo>
                    <a:cubicBezTo>
                      <a:pt x="9" y="54"/>
                      <a:pt x="0" y="80"/>
                      <a:pt x="1" y="107"/>
                    </a:cubicBezTo>
                    <a:cubicBezTo>
                      <a:pt x="3" y="137"/>
                      <a:pt x="18" y="165"/>
                      <a:pt x="43" y="18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sp>
            <p:nvSpPr>
              <p:cNvPr id="29" name="Freeform 27"/>
              <p:cNvSpPr>
                <a:spLocks noEditPoints="1"/>
              </p:cNvSpPr>
              <p:nvPr/>
            </p:nvSpPr>
            <p:spPr bwMode="auto">
              <a:xfrm>
                <a:off x="2197100" y="6523038"/>
                <a:ext cx="792162" cy="1182687"/>
              </a:xfrm>
              <a:custGeom>
                <a:avLst/>
                <a:gdLst>
                  <a:gd name="T0" fmla="*/ 198 w 1502"/>
                  <a:gd name="T1" fmla="*/ 751 h 2241"/>
                  <a:gd name="T2" fmla="*/ 751 w 1502"/>
                  <a:gd name="T3" fmla="*/ 199 h 2241"/>
                  <a:gd name="T4" fmla="*/ 1303 w 1502"/>
                  <a:gd name="T5" fmla="*/ 751 h 2241"/>
                  <a:gd name="T6" fmla="*/ 1303 w 1502"/>
                  <a:gd name="T7" fmla="*/ 1490 h 2241"/>
                  <a:gd name="T8" fmla="*/ 751 w 1502"/>
                  <a:gd name="T9" fmla="*/ 2042 h 2241"/>
                  <a:gd name="T10" fmla="*/ 198 w 1502"/>
                  <a:gd name="T11" fmla="*/ 1490 h 2241"/>
                  <a:gd name="T12" fmla="*/ 198 w 1502"/>
                  <a:gd name="T13" fmla="*/ 751 h 2241"/>
                  <a:gd name="T14" fmla="*/ 751 w 1502"/>
                  <a:gd name="T15" fmla="*/ 2241 h 2241"/>
                  <a:gd name="T16" fmla="*/ 1502 w 1502"/>
                  <a:gd name="T17" fmla="*/ 1490 h 2241"/>
                  <a:gd name="T18" fmla="*/ 1502 w 1502"/>
                  <a:gd name="T19" fmla="*/ 751 h 2241"/>
                  <a:gd name="T20" fmla="*/ 751 w 1502"/>
                  <a:gd name="T21" fmla="*/ 0 h 2241"/>
                  <a:gd name="T22" fmla="*/ 0 w 1502"/>
                  <a:gd name="T23" fmla="*/ 751 h 2241"/>
                  <a:gd name="T24" fmla="*/ 0 w 1502"/>
                  <a:gd name="T25" fmla="*/ 1490 h 2241"/>
                  <a:gd name="T26" fmla="*/ 751 w 1502"/>
                  <a:gd name="T27" fmla="*/ 2241 h 2241"/>
                  <a:gd name="T28" fmla="*/ 751 w 1502"/>
                  <a:gd name="T29" fmla="*/ 2241 h 2241"/>
                  <a:gd name="T30" fmla="*/ 751 w 1502"/>
                  <a:gd name="T31" fmla="*/ 2241 h 2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02" h="2241">
                    <a:moveTo>
                      <a:pt x="198" y="751"/>
                    </a:moveTo>
                    <a:cubicBezTo>
                      <a:pt x="199" y="446"/>
                      <a:pt x="446" y="199"/>
                      <a:pt x="751" y="199"/>
                    </a:cubicBezTo>
                    <a:cubicBezTo>
                      <a:pt x="1056" y="199"/>
                      <a:pt x="1303" y="446"/>
                      <a:pt x="1303" y="751"/>
                    </a:cubicBezTo>
                    <a:cubicBezTo>
                      <a:pt x="1303" y="1490"/>
                      <a:pt x="1303" y="1490"/>
                      <a:pt x="1303" y="1490"/>
                    </a:cubicBezTo>
                    <a:cubicBezTo>
                      <a:pt x="1303" y="1795"/>
                      <a:pt x="1056" y="2042"/>
                      <a:pt x="751" y="2042"/>
                    </a:cubicBezTo>
                    <a:cubicBezTo>
                      <a:pt x="446" y="2042"/>
                      <a:pt x="199" y="1795"/>
                      <a:pt x="198" y="1490"/>
                    </a:cubicBezTo>
                    <a:lnTo>
                      <a:pt x="198" y="751"/>
                    </a:lnTo>
                    <a:close/>
                    <a:moveTo>
                      <a:pt x="751" y="2241"/>
                    </a:moveTo>
                    <a:cubicBezTo>
                      <a:pt x="1165" y="2241"/>
                      <a:pt x="1502" y="1904"/>
                      <a:pt x="1502" y="1490"/>
                    </a:cubicBezTo>
                    <a:cubicBezTo>
                      <a:pt x="1502" y="751"/>
                      <a:pt x="1502" y="751"/>
                      <a:pt x="1502" y="751"/>
                    </a:cubicBezTo>
                    <a:cubicBezTo>
                      <a:pt x="1502" y="337"/>
                      <a:pt x="1165" y="0"/>
                      <a:pt x="751" y="0"/>
                    </a:cubicBezTo>
                    <a:cubicBezTo>
                      <a:pt x="337" y="0"/>
                      <a:pt x="0" y="337"/>
                      <a:pt x="0" y="751"/>
                    </a:cubicBezTo>
                    <a:cubicBezTo>
                      <a:pt x="0" y="1490"/>
                      <a:pt x="0" y="1490"/>
                      <a:pt x="0" y="1490"/>
                    </a:cubicBezTo>
                    <a:cubicBezTo>
                      <a:pt x="0" y="1904"/>
                      <a:pt x="337" y="2241"/>
                      <a:pt x="751" y="2241"/>
                    </a:cubicBezTo>
                    <a:close/>
                    <a:moveTo>
                      <a:pt x="751" y="2241"/>
                    </a:moveTo>
                    <a:cubicBezTo>
                      <a:pt x="751" y="2241"/>
                      <a:pt x="751" y="2241"/>
                      <a:pt x="751" y="224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zh-CN" altLang="en-US">
                  <a:solidFill>
                    <a:prstClr val="black"/>
                  </a:solidFill>
                  <a:latin typeface="等线" panose="02010600030101010101" charset="-122"/>
                  <a:ea typeface="等线" panose="02010600030101010101" charset="-122"/>
                </a:endParaRPr>
              </a:p>
            </p:txBody>
          </p:sp>
        </p:grpSp>
      </p:grpSp>
      <p:cxnSp>
        <p:nvCxnSpPr>
          <p:cNvPr id="30" name="直接连接符 29"/>
          <p:cNvCxnSpPr/>
          <p:nvPr userDrawn="1"/>
        </p:nvCxnSpPr>
        <p:spPr>
          <a:xfrm>
            <a:off x="513877" y="860425"/>
            <a:ext cx="1116424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userDrawn="1"/>
        </p:nvSpPr>
        <p:spPr>
          <a:xfrm>
            <a:off x="10472142" y="391160"/>
            <a:ext cx="1313180" cy="430887"/>
          </a:xfrm>
          <a:prstGeom prst="rect">
            <a:avLst/>
          </a:prstGeom>
          <a:noFill/>
        </p:spPr>
        <p:txBody>
          <a:bodyPr wrap="none" rtlCol="0">
            <a:spAutoFit/>
          </a:bodyPr>
          <a:lstStyle/>
          <a:p>
            <a:pPr algn="r"/>
            <a:r>
              <a:rPr lang="zh-CN" altLang="en-US" sz="2200" b="1" dirty="0">
                <a:solidFill>
                  <a:schemeClr val="tx1">
                    <a:lumMod val="75000"/>
                    <a:lumOff val="25000"/>
                  </a:schemeClr>
                </a:solidFill>
                <a:latin typeface="+mj-ea"/>
                <a:ea typeface="+mj-ea"/>
              </a:rPr>
              <a:t>内页空白</a:t>
            </a:r>
            <a:endParaRPr lang="zh-CN" altLang="en-US" sz="2200" b="1" dirty="0">
              <a:solidFill>
                <a:schemeClr val="tx1">
                  <a:lumMod val="75000"/>
                  <a:lumOff val="25000"/>
                </a:schemeClr>
              </a:solidFill>
              <a:latin typeface="+mj-ea"/>
              <a:ea typeface="+mj-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9101BA3-108F-480D-AFBC-BF0D9BC15CC4}"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811105D-B285-4AB0-8B08-57957BCCB05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tx1">
            <a:lumMod val="95000"/>
            <a:lumOff val="5000"/>
          </a:schemeClr>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01BA3-108F-480D-AFBC-BF0D9BC15CC4}"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1105D-B285-4AB0-8B08-57957BCCB05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89250" y="2699385"/>
            <a:ext cx="6413500" cy="1866900"/>
          </a:xfrm>
          <a:prstGeom prst="rect">
            <a:avLst/>
          </a:prstGeom>
          <a:solidFill>
            <a:schemeClr val="lt1"/>
          </a:solidFill>
          <a:ln w="152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8" name="矩形 7"/>
          <p:cNvSpPr/>
          <p:nvPr/>
        </p:nvSpPr>
        <p:spPr>
          <a:xfrm>
            <a:off x="1066800" y="1523365"/>
            <a:ext cx="6413500" cy="1619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9" name="文本框 18"/>
          <p:cNvSpPr txBox="1"/>
          <p:nvPr/>
        </p:nvSpPr>
        <p:spPr>
          <a:xfrm>
            <a:off x="4559300" y="3136776"/>
            <a:ext cx="4546600" cy="583565"/>
          </a:xfrm>
          <a:prstGeom prst="rect">
            <a:avLst/>
          </a:prstGeom>
          <a:solidFill>
            <a:schemeClr val="lt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1200" cap="none" spc="0" normalizeH="0" baseline="0" noProof="0" dirty="0">
              <a:solidFill>
                <a:schemeClr val="dk1"/>
              </a:solidFill>
              <a:effectLst/>
              <a:uLnTx/>
              <a:uFillTx/>
              <a:latin typeface="微软雅黑" panose="020B0503020204020204" charset="-122"/>
              <a:ea typeface="微软雅黑" panose="020B0503020204020204" charset="-122"/>
              <a:cs typeface="+mn-cs"/>
            </a:endParaRPr>
          </a:p>
        </p:txBody>
      </p:sp>
      <p:sp>
        <p:nvSpPr>
          <p:cNvPr id="2" name="文本框 1"/>
          <p:cNvSpPr txBox="1"/>
          <p:nvPr/>
        </p:nvSpPr>
        <p:spPr>
          <a:xfrm>
            <a:off x="91440" y="2054225"/>
            <a:ext cx="12100560" cy="1568450"/>
          </a:xfrm>
          <a:prstGeom prst="rect">
            <a:avLst/>
          </a:prstGeom>
          <a:solidFill>
            <a:schemeClr val="lt1"/>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4800" b="1" noProof="0" dirty="0">
                <a:solidFill>
                  <a:schemeClr val="accent1"/>
                </a:solidFill>
                <a:effectLst/>
                <a:uLnTx/>
                <a:uFillTx/>
                <a:latin typeface="微软雅黑" panose="020B0503020204020204" charset="-122"/>
                <a:ea typeface="微软雅黑" panose="020B0503020204020204" charset="-122"/>
                <a:sym typeface="+mn-ea"/>
              </a:rPr>
              <a:t>《郑州市审计局政务协同办公平台“郑政钉”使用管理办法(暂行)》政策解读</a:t>
            </a:r>
            <a:endParaRPr lang="zh-CN" altLang="en-US" sz="4800" b="1" noProof="0" dirty="0">
              <a:solidFill>
                <a:schemeClr val="accent1"/>
              </a:solidFill>
              <a:effectLst/>
              <a:uLnTx/>
              <a:uFillTx/>
              <a:latin typeface="微软雅黑" panose="020B0503020204020204" charset="-122"/>
              <a:ea typeface="微软雅黑" panose="020B0503020204020204" charset="-122"/>
              <a:sym typeface="+mn-ea"/>
            </a:endParaRPr>
          </a:p>
        </p:txBody>
      </p:sp>
      <p:sp>
        <p:nvSpPr>
          <p:cNvPr id="10" name="矩形 9"/>
          <p:cNvSpPr/>
          <p:nvPr/>
        </p:nvSpPr>
        <p:spPr>
          <a:xfrm>
            <a:off x="8849913" y="5131435"/>
            <a:ext cx="2632710" cy="1076325"/>
          </a:xfrm>
          <a:prstGeom prst="rect">
            <a:avLst/>
          </a:prstGeom>
          <a:solidFill>
            <a:schemeClr val="lt1"/>
          </a:solid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solidFill>
                  <a:schemeClr val="dk1"/>
                </a:solidFill>
                <a:effectLst/>
                <a:uLnTx/>
                <a:uFillTx/>
                <a:latin typeface="方正小标宋简体" panose="03000509000000000000" charset="-122"/>
                <a:ea typeface="方正小标宋简体" panose="03000509000000000000" charset="-122"/>
                <a:cs typeface="+mn-cs"/>
              </a:rPr>
              <a:t>郑州市审计局</a:t>
            </a:r>
            <a:endParaRPr kumimoji="0" lang="zh-CN" altLang="en-US" sz="3200" b="0" i="0" u="none" strike="noStrike" kern="1200" cap="none" spc="0" normalizeH="0" baseline="0" noProof="0" dirty="0">
              <a:solidFill>
                <a:schemeClr val="dk1"/>
              </a:solidFill>
              <a:effectLst/>
              <a:uLnTx/>
              <a:uFillTx/>
              <a:latin typeface="微软雅黑 Light" panose="020B0502040204020203" charset="-122"/>
              <a:ea typeface="微软雅黑 Light" panose="020B0502040204020203"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solidFill>
                <a:schemeClr val="dk1"/>
              </a:solidFill>
              <a:effectLst/>
              <a:uLnTx/>
              <a:uFillTx/>
              <a:latin typeface="微软雅黑 Light" panose="020B0502040204020203" charset="-122"/>
              <a:ea typeface="微软雅黑 Light" panose="020B0502040204020203" charset="-122"/>
              <a:cs typeface="+mn-cs"/>
            </a:endParaRPr>
          </a:p>
        </p:txBody>
      </p:sp>
      <p:sp>
        <p:nvSpPr>
          <p:cNvPr id="23" name="矩形 22"/>
          <p:cNvSpPr/>
          <p:nvPr/>
        </p:nvSpPr>
        <p:spPr>
          <a:xfrm>
            <a:off x="1066800" y="4914900"/>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24" name="矩形 23"/>
          <p:cNvSpPr/>
          <p:nvPr/>
        </p:nvSpPr>
        <p:spPr>
          <a:xfrm rot="10800000">
            <a:off x="10947400" y="1425205"/>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25" name="矩形 24"/>
          <p:cNvSpPr/>
          <p:nvPr/>
        </p:nvSpPr>
        <p:spPr>
          <a:xfrm rot="10800000">
            <a:off x="10096500" y="4112136"/>
            <a:ext cx="256540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26" name="矩形 25"/>
          <p:cNvSpPr/>
          <p:nvPr/>
        </p:nvSpPr>
        <p:spPr>
          <a:xfrm rot="10800000" flipH="1">
            <a:off x="1162050" y="815298"/>
            <a:ext cx="235585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28" name="矩形 27"/>
          <p:cNvSpPr/>
          <p:nvPr/>
        </p:nvSpPr>
        <p:spPr>
          <a:xfrm rot="10800000">
            <a:off x="7812088" y="849931"/>
            <a:ext cx="1871662" cy="314262"/>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911850" y="5619750"/>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8" name="矩形 7"/>
          <p:cNvSpPr/>
          <p:nvPr/>
        </p:nvSpPr>
        <p:spPr>
          <a:xfrm rot="10800000">
            <a:off x="10947400" y="1425205"/>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9" name="矩形 8"/>
          <p:cNvSpPr/>
          <p:nvPr/>
        </p:nvSpPr>
        <p:spPr>
          <a:xfrm rot="10800000">
            <a:off x="10255250" y="4626486"/>
            <a:ext cx="256540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0" name="矩形 9"/>
          <p:cNvSpPr/>
          <p:nvPr/>
        </p:nvSpPr>
        <p:spPr>
          <a:xfrm rot="10800000" flipH="1">
            <a:off x="1644649" y="289836"/>
            <a:ext cx="235585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1" name="矩形 10"/>
          <p:cNvSpPr/>
          <p:nvPr/>
        </p:nvSpPr>
        <p:spPr>
          <a:xfrm rot="10800000" flipH="1">
            <a:off x="7902574" y="4801001"/>
            <a:ext cx="1616075" cy="165100"/>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 name="矩形 11"/>
          <p:cNvSpPr/>
          <p:nvPr/>
        </p:nvSpPr>
        <p:spPr>
          <a:xfrm rot="10800000">
            <a:off x="7748588" y="1129331"/>
            <a:ext cx="1871662" cy="314262"/>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5" name="AutoShape 3"/>
          <p:cNvSpPr>
            <a:spLocks noChangeAspect="1" noChangeArrowheads="1" noTextEdit="1"/>
          </p:cNvSpPr>
          <p:nvPr/>
        </p:nvSpPr>
        <p:spPr bwMode="auto">
          <a:xfrm>
            <a:off x="737412" y="1858963"/>
            <a:ext cx="1712778" cy="382270"/>
          </a:xfrm>
          <a:prstGeom prst="rect">
            <a:avLst/>
          </a:prstGeom>
          <a:noFill/>
          <a:ln>
            <a:noFill/>
          </a:ln>
          <a:extLst>
            <a:ext uri="{909E8E84-426E-40DD-AFC4-6F175D3DCCD1}">
              <a14:hiddenFill xmlns:a14="http://schemas.microsoft.com/office/drawing/2010/main">
                <a:solidFill>
                  <a:schemeClr val="lt1"/>
                </a:solidFill>
              </a14:hiddenFill>
            </a:ext>
            <a:ext uri="{91240B29-F687-4F45-9708-019B960494DF}">
              <a14:hiddenLine xmlns:a14="http://schemas.microsoft.com/office/drawing/2010/main" w="9525">
                <a:solidFill>
                  <a:schemeClr val="dk1"/>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solidFill>
                <a:schemeClr val="dk1"/>
              </a:solidFill>
              <a:effectLst/>
              <a:uLnTx/>
              <a:uFillTx/>
              <a:latin typeface="微软雅黑 Light" panose="020B0502040204020203" charset="-122"/>
              <a:ea typeface="微软雅黑 Light" panose="020B0502040204020203" charset="-122"/>
              <a:cs typeface="+mn-cs"/>
            </a:endParaRPr>
          </a:p>
        </p:txBody>
      </p:sp>
      <p:sp>
        <p:nvSpPr>
          <p:cNvPr id="2" name="文本框 1"/>
          <p:cNvSpPr txBox="1"/>
          <p:nvPr/>
        </p:nvSpPr>
        <p:spPr>
          <a:xfrm>
            <a:off x="737235" y="797560"/>
            <a:ext cx="10530205" cy="5354320"/>
          </a:xfrm>
          <a:prstGeom prst="rect">
            <a:avLst/>
          </a:prstGeom>
          <a:noFill/>
        </p:spPr>
        <p:txBody>
          <a:bodyPr wrap="square" rtlCol="0">
            <a:spAutoFit/>
          </a:bodyPr>
          <a:p>
            <a:pPr algn="l" fontAlgn="auto">
              <a:lnSpc>
                <a:spcPct val="150000"/>
              </a:lnSpc>
            </a:pPr>
            <a:r>
              <a:rPr lang="zh-CN" altLang="en-US" sz="3600">
                <a:latin typeface="方正小标宋简体" panose="03000509000000000000" charset="-122"/>
                <a:ea typeface="方正小标宋简体" panose="03000509000000000000" charset="-122"/>
                <a:cs typeface="方正小标宋简体" panose="03000509000000000000" charset="-122"/>
              </a:rPr>
              <a:t>一、背景</a:t>
            </a:r>
            <a:r>
              <a:rPr lang="zh-CN" altLang="en-US" sz="3600">
                <a:latin typeface="方正小标宋简体" panose="03000509000000000000" charset="-122"/>
                <a:ea typeface="方正小标宋简体" panose="03000509000000000000" charset="-122"/>
                <a:cs typeface="方正小标宋简体" panose="03000509000000000000" charset="-122"/>
              </a:rPr>
              <a:t>依据</a:t>
            </a:r>
            <a:endParaRPr lang="zh-CN" altLang="en-US" sz="36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为贯彻落实《2019年郑州市政府工作报告》中关于“加快推进全市统一的党政政务办公系统”的要求，郑州市大数据管理局建设了全市统一移动办公平台郑政钉及构架于郑政钉上的协同办公系统。郑政钉本地化部署于郑州市政务云，创新业务融合与数据安全模式，旨在打造全国领先、全省第一的政务协同大平台。</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911850" y="5619750"/>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8" name="矩形 7"/>
          <p:cNvSpPr/>
          <p:nvPr/>
        </p:nvSpPr>
        <p:spPr>
          <a:xfrm rot="10800000">
            <a:off x="10947400" y="1425205"/>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9" name="矩形 8"/>
          <p:cNvSpPr/>
          <p:nvPr/>
        </p:nvSpPr>
        <p:spPr>
          <a:xfrm rot="10800000">
            <a:off x="10255250" y="4626486"/>
            <a:ext cx="256540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0" name="矩形 9"/>
          <p:cNvSpPr/>
          <p:nvPr/>
        </p:nvSpPr>
        <p:spPr>
          <a:xfrm rot="10800000" flipH="1">
            <a:off x="1644649" y="289836"/>
            <a:ext cx="235585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1" name="矩形 10"/>
          <p:cNvSpPr/>
          <p:nvPr/>
        </p:nvSpPr>
        <p:spPr>
          <a:xfrm rot="10800000" flipH="1">
            <a:off x="7902574" y="4801001"/>
            <a:ext cx="1616075" cy="165100"/>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 name="矩形 11"/>
          <p:cNvSpPr/>
          <p:nvPr/>
        </p:nvSpPr>
        <p:spPr>
          <a:xfrm rot="10800000">
            <a:off x="7748588" y="1129331"/>
            <a:ext cx="1871662" cy="314262"/>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5" name="AutoShape 3"/>
          <p:cNvSpPr>
            <a:spLocks noChangeAspect="1" noChangeArrowheads="1" noTextEdit="1"/>
          </p:cNvSpPr>
          <p:nvPr/>
        </p:nvSpPr>
        <p:spPr bwMode="auto">
          <a:xfrm>
            <a:off x="737412" y="1858963"/>
            <a:ext cx="1712778" cy="382270"/>
          </a:xfrm>
          <a:prstGeom prst="rect">
            <a:avLst/>
          </a:prstGeom>
          <a:noFill/>
          <a:ln>
            <a:noFill/>
          </a:ln>
          <a:extLst>
            <a:ext uri="{909E8E84-426E-40DD-AFC4-6F175D3DCCD1}">
              <a14:hiddenFill xmlns:a14="http://schemas.microsoft.com/office/drawing/2010/main">
                <a:solidFill>
                  <a:schemeClr val="lt1"/>
                </a:solidFill>
              </a14:hiddenFill>
            </a:ext>
            <a:ext uri="{91240B29-F687-4F45-9708-019B960494DF}">
              <a14:hiddenLine xmlns:a14="http://schemas.microsoft.com/office/drawing/2010/main" w="9525">
                <a:solidFill>
                  <a:schemeClr val="dk1"/>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solidFill>
                <a:schemeClr val="dk1"/>
              </a:solidFill>
              <a:effectLst/>
              <a:uLnTx/>
              <a:uFillTx/>
              <a:latin typeface="微软雅黑 Light" panose="020B0502040204020203" charset="-122"/>
              <a:ea typeface="微软雅黑 Light" panose="020B0502040204020203" charset="-122"/>
              <a:cs typeface="+mn-cs"/>
            </a:endParaRPr>
          </a:p>
        </p:txBody>
      </p:sp>
      <p:sp>
        <p:nvSpPr>
          <p:cNvPr id="2" name="文本框 1"/>
          <p:cNvSpPr txBox="1"/>
          <p:nvPr/>
        </p:nvSpPr>
        <p:spPr>
          <a:xfrm>
            <a:off x="737235" y="1536700"/>
            <a:ext cx="11000740" cy="3784600"/>
          </a:xfrm>
          <a:prstGeom prst="rect">
            <a:avLst/>
          </a:prstGeom>
          <a:noFill/>
        </p:spPr>
        <p:txBody>
          <a:bodyPr wrap="square" rtlCol="0">
            <a:spAutoFit/>
          </a:bodyPr>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二、执行标准</a:t>
            </a:r>
            <a:endParaRPr lang="en-US" altLang="zh-CN"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r>
              <a:rPr lang="en-US" altLang="zh-CN" sz="3200">
                <a:latin typeface="方正小标宋简体" panose="03000509000000000000" charset="-122"/>
                <a:ea typeface="方正小标宋简体" panose="03000509000000000000" charset="-122"/>
                <a:cs typeface="方正小标宋简体" panose="03000509000000000000" charset="-122"/>
              </a:rPr>
              <a:t>根据《互联网信息服务管理规定》、《互联网群组信息服务管理规定》、《即时通信工具公众信息服务发展管理暂行规定》和《郑州市政务协同办公平台“郑政钉”使用管理办法》(暂行)，结合郑州市审计局实际，制定</a:t>
            </a:r>
            <a:r>
              <a:rPr lang="zh-CN" altLang="en-US" sz="3200">
                <a:latin typeface="方正小标宋简体" panose="03000509000000000000" charset="-122"/>
                <a:ea typeface="方正小标宋简体" panose="03000509000000000000" charset="-122"/>
                <a:cs typeface="方正小标宋简体" panose="03000509000000000000" charset="-122"/>
              </a:rPr>
              <a:t>管理</a:t>
            </a:r>
            <a:r>
              <a:rPr lang="en-US" altLang="zh-CN" sz="3200">
                <a:latin typeface="方正小标宋简体" panose="03000509000000000000" charset="-122"/>
                <a:ea typeface="方正小标宋简体" panose="03000509000000000000" charset="-122"/>
                <a:cs typeface="方正小标宋简体" panose="03000509000000000000" charset="-122"/>
              </a:rPr>
              <a:t>办法。</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911850" y="5619750"/>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8" name="矩形 7"/>
          <p:cNvSpPr/>
          <p:nvPr/>
        </p:nvSpPr>
        <p:spPr>
          <a:xfrm rot="10800000">
            <a:off x="10947400" y="1425205"/>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9" name="矩形 8"/>
          <p:cNvSpPr/>
          <p:nvPr/>
        </p:nvSpPr>
        <p:spPr>
          <a:xfrm rot="10800000">
            <a:off x="10255250" y="4626486"/>
            <a:ext cx="256540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0" name="矩形 9"/>
          <p:cNvSpPr/>
          <p:nvPr/>
        </p:nvSpPr>
        <p:spPr>
          <a:xfrm rot="10800000" flipH="1">
            <a:off x="1644649" y="289836"/>
            <a:ext cx="235585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1" name="矩形 10"/>
          <p:cNvSpPr/>
          <p:nvPr/>
        </p:nvSpPr>
        <p:spPr>
          <a:xfrm rot="10800000" flipH="1">
            <a:off x="7902574" y="4801001"/>
            <a:ext cx="1616075" cy="165100"/>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 name="矩形 11"/>
          <p:cNvSpPr/>
          <p:nvPr/>
        </p:nvSpPr>
        <p:spPr>
          <a:xfrm rot="10800000">
            <a:off x="7748588" y="1129331"/>
            <a:ext cx="1871662" cy="314262"/>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5" name="AutoShape 3"/>
          <p:cNvSpPr>
            <a:spLocks noChangeAspect="1" noChangeArrowheads="1" noTextEdit="1"/>
          </p:cNvSpPr>
          <p:nvPr/>
        </p:nvSpPr>
        <p:spPr bwMode="auto">
          <a:xfrm>
            <a:off x="737412" y="1858963"/>
            <a:ext cx="1712778" cy="382270"/>
          </a:xfrm>
          <a:prstGeom prst="rect">
            <a:avLst/>
          </a:prstGeom>
          <a:noFill/>
          <a:ln>
            <a:noFill/>
          </a:ln>
          <a:extLst>
            <a:ext uri="{909E8E84-426E-40DD-AFC4-6F175D3DCCD1}">
              <a14:hiddenFill xmlns:a14="http://schemas.microsoft.com/office/drawing/2010/main">
                <a:solidFill>
                  <a:schemeClr val="lt1"/>
                </a:solidFill>
              </a14:hiddenFill>
            </a:ext>
            <a:ext uri="{91240B29-F687-4F45-9708-019B960494DF}">
              <a14:hiddenLine xmlns:a14="http://schemas.microsoft.com/office/drawing/2010/main" w="9525">
                <a:solidFill>
                  <a:schemeClr val="dk1"/>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solidFill>
                <a:schemeClr val="dk1"/>
              </a:solidFill>
              <a:effectLst/>
              <a:uLnTx/>
              <a:uFillTx/>
              <a:latin typeface="微软雅黑 Light" panose="020B0502040204020203" charset="-122"/>
              <a:ea typeface="微软雅黑 Light" panose="020B0502040204020203" charset="-122"/>
              <a:cs typeface="+mn-cs"/>
            </a:endParaRPr>
          </a:p>
        </p:txBody>
      </p:sp>
      <p:sp>
        <p:nvSpPr>
          <p:cNvPr id="2" name="文本框 1"/>
          <p:cNvSpPr txBox="1"/>
          <p:nvPr/>
        </p:nvSpPr>
        <p:spPr>
          <a:xfrm>
            <a:off x="627380" y="1511935"/>
            <a:ext cx="10827385" cy="3046095"/>
          </a:xfrm>
          <a:prstGeom prst="rect">
            <a:avLst/>
          </a:prstGeom>
          <a:noFill/>
        </p:spPr>
        <p:txBody>
          <a:bodyPr wrap="square" rtlCol="0">
            <a:spAutoFit/>
          </a:bodyPr>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三、</a:t>
            </a:r>
            <a:r>
              <a:rPr lang="zh-CN" altLang="en-US" sz="3200">
                <a:latin typeface="方正小标宋简体" panose="03000509000000000000" charset="-122"/>
                <a:ea typeface="方正小标宋简体" panose="03000509000000000000" charset="-122"/>
                <a:cs typeface="方正小标宋简体" panose="03000509000000000000" charset="-122"/>
              </a:rPr>
              <a:t>适用范围</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“郑政钉”是郑州市审计局与郑州市各级党政机关、事业单位、基层组织、群团组织及相关工作人员在线沟通、业务协同的政务移动应用程序。</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911850" y="5619750"/>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8" name="矩形 7"/>
          <p:cNvSpPr/>
          <p:nvPr/>
        </p:nvSpPr>
        <p:spPr>
          <a:xfrm rot="10800000">
            <a:off x="10947400" y="1425205"/>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9" name="矩形 8"/>
          <p:cNvSpPr/>
          <p:nvPr/>
        </p:nvSpPr>
        <p:spPr>
          <a:xfrm rot="10800000">
            <a:off x="10255250" y="4626486"/>
            <a:ext cx="256540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0" name="矩形 9"/>
          <p:cNvSpPr/>
          <p:nvPr/>
        </p:nvSpPr>
        <p:spPr>
          <a:xfrm rot="10800000" flipH="1">
            <a:off x="1644649" y="289836"/>
            <a:ext cx="235585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1" name="矩形 10"/>
          <p:cNvSpPr/>
          <p:nvPr/>
        </p:nvSpPr>
        <p:spPr>
          <a:xfrm rot="10800000" flipH="1">
            <a:off x="7902574" y="4801001"/>
            <a:ext cx="1616075" cy="165100"/>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 name="矩形 11"/>
          <p:cNvSpPr/>
          <p:nvPr/>
        </p:nvSpPr>
        <p:spPr>
          <a:xfrm rot="10800000">
            <a:off x="7748588" y="1129331"/>
            <a:ext cx="1871662" cy="314262"/>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5" name="AutoShape 3"/>
          <p:cNvSpPr>
            <a:spLocks noChangeAspect="1" noChangeArrowheads="1" noTextEdit="1"/>
          </p:cNvSpPr>
          <p:nvPr/>
        </p:nvSpPr>
        <p:spPr bwMode="auto">
          <a:xfrm>
            <a:off x="737412" y="1858963"/>
            <a:ext cx="1712778" cy="382270"/>
          </a:xfrm>
          <a:prstGeom prst="rect">
            <a:avLst/>
          </a:prstGeom>
          <a:noFill/>
          <a:ln>
            <a:noFill/>
          </a:ln>
          <a:extLst>
            <a:ext uri="{909E8E84-426E-40DD-AFC4-6F175D3DCCD1}">
              <a14:hiddenFill xmlns:a14="http://schemas.microsoft.com/office/drawing/2010/main">
                <a:solidFill>
                  <a:schemeClr val="lt1"/>
                </a:solidFill>
              </a14:hiddenFill>
            </a:ext>
            <a:ext uri="{91240B29-F687-4F45-9708-019B960494DF}">
              <a14:hiddenLine xmlns:a14="http://schemas.microsoft.com/office/drawing/2010/main" w="9525">
                <a:solidFill>
                  <a:schemeClr val="dk1"/>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solidFill>
                <a:schemeClr val="dk1"/>
              </a:solidFill>
              <a:effectLst/>
              <a:uLnTx/>
              <a:uFillTx/>
              <a:latin typeface="微软雅黑 Light" panose="020B0502040204020203" charset="-122"/>
              <a:ea typeface="微软雅黑 Light" panose="020B0502040204020203" charset="-122"/>
              <a:cs typeface="+mn-cs"/>
            </a:endParaRPr>
          </a:p>
        </p:txBody>
      </p:sp>
      <p:sp>
        <p:nvSpPr>
          <p:cNvPr id="2" name="文本框 1"/>
          <p:cNvSpPr txBox="1"/>
          <p:nvPr/>
        </p:nvSpPr>
        <p:spPr>
          <a:xfrm>
            <a:off x="423545" y="124460"/>
            <a:ext cx="11089005" cy="6739255"/>
          </a:xfrm>
          <a:prstGeom prst="rect">
            <a:avLst/>
          </a:prstGeom>
          <a:noFill/>
        </p:spPr>
        <p:txBody>
          <a:bodyPr wrap="square" rtlCol="0">
            <a:spAutoFit/>
          </a:bodyPr>
          <a:p>
            <a:pPr fontAlgn="auto">
              <a:lnSpc>
                <a:spcPct val="150000"/>
              </a:lnSpc>
            </a:pPr>
            <a:r>
              <a:rPr lang="en-US" altLang="zh-CN" sz="3200">
                <a:latin typeface="方正小标宋简体" panose="03000509000000000000" charset="-122"/>
                <a:ea typeface="方正小标宋简体" panose="03000509000000000000" charset="-122"/>
                <a:cs typeface="方正小标宋简体" panose="03000509000000000000" charset="-122"/>
              </a:rPr>
              <a:t> </a:t>
            </a:r>
            <a:r>
              <a:rPr lang="zh-CN" altLang="en-US" sz="3200">
                <a:latin typeface="方正小标宋简体" panose="03000509000000000000" charset="-122"/>
                <a:ea typeface="方正小标宋简体" panose="03000509000000000000" charset="-122"/>
                <a:cs typeface="方正小标宋简体" panose="03000509000000000000" charset="-122"/>
              </a:rPr>
              <a:t>四、主要内容</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《管理办法》分为</a:t>
            </a:r>
            <a:r>
              <a:rPr lang="en-US" altLang="zh-CN" sz="3200">
                <a:latin typeface="方正小标宋简体" panose="03000509000000000000" charset="-122"/>
                <a:ea typeface="方正小标宋简体" panose="03000509000000000000" charset="-122"/>
                <a:cs typeface="方正小标宋简体" panose="03000509000000000000" charset="-122"/>
              </a:rPr>
              <a:t>6</a:t>
            </a:r>
            <a:r>
              <a:rPr lang="zh-CN" altLang="en-US" sz="3200">
                <a:latin typeface="方正小标宋简体" panose="03000509000000000000" charset="-122"/>
                <a:ea typeface="方正小标宋简体" panose="03000509000000000000" charset="-122"/>
                <a:cs typeface="方正小标宋简体" panose="03000509000000000000" charset="-122"/>
              </a:rPr>
              <a:t>个部分，</a:t>
            </a:r>
            <a:r>
              <a:rPr lang="en-US" altLang="zh-CN" sz="3200">
                <a:latin typeface="方正小标宋简体" panose="03000509000000000000" charset="-122"/>
                <a:ea typeface="方正小标宋简体" panose="03000509000000000000" charset="-122"/>
                <a:cs typeface="方正小标宋简体" panose="03000509000000000000" charset="-122"/>
              </a:rPr>
              <a:t>18</a:t>
            </a:r>
            <a:r>
              <a:rPr lang="zh-CN" altLang="en-US" sz="3200">
                <a:latin typeface="方正小标宋简体" panose="03000509000000000000" charset="-122"/>
                <a:ea typeface="方正小标宋简体" panose="03000509000000000000" charset="-122"/>
                <a:cs typeface="方正小标宋简体" panose="03000509000000000000" charset="-122"/>
              </a:rPr>
              <a:t>条。</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第一部分为总则。包括制定依据，适用范围等</a:t>
            </a:r>
            <a:r>
              <a:rPr lang="zh-CN" altLang="en-US" sz="3200">
                <a:latin typeface="方正小标宋简体" panose="03000509000000000000" charset="-122"/>
                <a:ea typeface="方正小标宋简体" panose="03000509000000000000" charset="-122"/>
                <a:cs typeface="方正小标宋简体" panose="03000509000000000000" charset="-122"/>
              </a:rPr>
              <a:t>方面。</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第二部分为</a:t>
            </a:r>
            <a:r>
              <a:rPr lang="zh-CN" altLang="en-US" sz="3200">
                <a:latin typeface="方正小标宋简体" panose="03000509000000000000" charset="-122"/>
                <a:ea typeface="方正小标宋简体" panose="03000509000000000000" charset="-122"/>
                <a:cs typeface="方正小标宋简体" panose="03000509000000000000" charset="-122"/>
              </a:rPr>
              <a:t>组织管理。市局系统管理员由市局办公室、市局大数据处在职人员担任，负责全市各级审计机关系统管理服务。各开发区、区县(市)审计机关“郑政钉”管理部门应明确分管领导、责任人及系统管理员，落实管理责任。</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endParaRPr lang="zh-CN" altLang="en-US" sz="3200">
              <a:latin typeface="方正小标宋简体" panose="03000509000000000000" charset="-122"/>
              <a:ea typeface="方正小标宋简体" panose="03000509000000000000" charset="-122"/>
              <a:cs typeface="方正小标宋简体" panose="03000509000000000000"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911850" y="5619750"/>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8" name="矩形 7"/>
          <p:cNvSpPr/>
          <p:nvPr/>
        </p:nvSpPr>
        <p:spPr>
          <a:xfrm rot="10800000">
            <a:off x="10947400" y="1425205"/>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9" name="矩形 8"/>
          <p:cNvSpPr/>
          <p:nvPr/>
        </p:nvSpPr>
        <p:spPr>
          <a:xfrm rot="10800000">
            <a:off x="10255250" y="4626486"/>
            <a:ext cx="256540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0" name="矩形 9"/>
          <p:cNvSpPr/>
          <p:nvPr/>
        </p:nvSpPr>
        <p:spPr>
          <a:xfrm rot="10800000" flipH="1">
            <a:off x="1644649" y="289836"/>
            <a:ext cx="235585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1" name="矩形 10"/>
          <p:cNvSpPr/>
          <p:nvPr/>
        </p:nvSpPr>
        <p:spPr>
          <a:xfrm rot="10800000" flipH="1">
            <a:off x="7902574" y="4801001"/>
            <a:ext cx="1616075" cy="165100"/>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 name="矩形 11"/>
          <p:cNvSpPr/>
          <p:nvPr/>
        </p:nvSpPr>
        <p:spPr>
          <a:xfrm rot="10800000">
            <a:off x="7748588" y="1129331"/>
            <a:ext cx="1871662" cy="314262"/>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5" name="AutoShape 3"/>
          <p:cNvSpPr>
            <a:spLocks noChangeAspect="1" noChangeArrowheads="1" noTextEdit="1"/>
          </p:cNvSpPr>
          <p:nvPr/>
        </p:nvSpPr>
        <p:spPr bwMode="auto">
          <a:xfrm>
            <a:off x="737412" y="1858963"/>
            <a:ext cx="1712778" cy="382270"/>
          </a:xfrm>
          <a:prstGeom prst="rect">
            <a:avLst/>
          </a:prstGeom>
          <a:noFill/>
          <a:ln>
            <a:noFill/>
          </a:ln>
          <a:extLst>
            <a:ext uri="{909E8E84-426E-40DD-AFC4-6F175D3DCCD1}">
              <a14:hiddenFill xmlns:a14="http://schemas.microsoft.com/office/drawing/2010/main">
                <a:solidFill>
                  <a:schemeClr val="lt1"/>
                </a:solidFill>
              </a14:hiddenFill>
            </a:ext>
            <a:ext uri="{91240B29-F687-4F45-9708-019B960494DF}">
              <a14:hiddenLine xmlns:a14="http://schemas.microsoft.com/office/drawing/2010/main" w="9525">
                <a:solidFill>
                  <a:schemeClr val="dk1"/>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solidFill>
                <a:schemeClr val="dk1"/>
              </a:solidFill>
              <a:effectLst/>
              <a:uLnTx/>
              <a:uFillTx/>
              <a:latin typeface="微软雅黑 Light" panose="020B0502040204020203" charset="-122"/>
              <a:ea typeface="微软雅黑 Light" panose="020B0502040204020203" charset="-122"/>
              <a:cs typeface="+mn-cs"/>
            </a:endParaRPr>
          </a:p>
        </p:txBody>
      </p:sp>
      <p:sp>
        <p:nvSpPr>
          <p:cNvPr id="2" name="文本框 1"/>
          <p:cNvSpPr txBox="1"/>
          <p:nvPr/>
        </p:nvSpPr>
        <p:spPr>
          <a:xfrm>
            <a:off x="423545" y="124460"/>
            <a:ext cx="11089005" cy="6739255"/>
          </a:xfrm>
          <a:prstGeom prst="rect">
            <a:avLst/>
          </a:prstGeom>
          <a:noFill/>
        </p:spPr>
        <p:txBody>
          <a:bodyPr wrap="square" rtlCol="0">
            <a:spAutoFit/>
          </a:bodyPr>
          <a:p>
            <a:pPr fontAlgn="auto">
              <a:lnSpc>
                <a:spcPct val="150000"/>
              </a:lnSpc>
            </a:pPr>
            <a:r>
              <a:rPr lang="en-US" altLang="zh-CN" sz="3200">
                <a:latin typeface="方正小标宋简体" panose="03000509000000000000" charset="-122"/>
                <a:ea typeface="方正小标宋简体" panose="03000509000000000000" charset="-122"/>
                <a:cs typeface="方正小标宋简体" panose="03000509000000000000" charset="-122"/>
              </a:rPr>
              <a:t> </a:t>
            </a:r>
            <a:r>
              <a:rPr lang="zh-CN" altLang="en-US" sz="3200">
                <a:latin typeface="方正小标宋简体" panose="03000509000000000000" charset="-122"/>
                <a:ea typeface="方正小标宋简体" panose="03000509000000000000" charset="-122"/>
                <a:cs typeface="方正小标宋简体" panose="03000509000000000000" charset="-122"/>
              </a:rPr>
              <a:t>四、主要内容</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第三部分为</a:t>
            </a:r>
            <a:r>
              <a:rPr lang="zh-CN" altLang="en-US" sz="3200">
                <a:latin typeface="方正小标宋简体" panose="03000509000000000000" charset="-122"/>
                <a:ea typeface="方正小标宋简体" panose="03000509000000000000" charset="-122"/>
                <a:cs typeface="方正小标宋简体" panose="03000509000000000000" charset="-122"/>
              </a:rPr>
              <a:t>人员管理。“郑政钉”采用实名制管理，人员的加入、信息修改、注销等操作由所在单位系统管理员统一审核、执行。</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第四部分为使用</a:t>
            </a:r>
            <a:r>
              <a:rPr lang="zh-CN" altLang="en-US" sz="3200">
                <a:latin typeface="方正小标宋简体" panose="03000509000000000000" charset="-122"/>
                <a:ea typeface="方正小标宋简体" panose="03000509000000000000" charset="-122"/>
                <a:cs typeface="方正小标宋简体" panose="03000509000000000000" charset="-122"/>
              </a:rPr>
              <a:t>规范。使用人员加入“郑政钉”后，应及时接收工作消息，及时处理工作并落实反馈，各单位管理部门应有序推广移动应用，做好统一移动工作门户中自建板块的建设和内容保障，确保工作有效协同、安全可控。</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endParaRPr lang="zh-CN" altLang="en-US" sz="3200">
              <a:latin typeface="方正小标宋简体" panose="03000509000000000000" charset="-122"/>
              <a:ea typeface="方正小标宋简体" panose="03000509000000000000" charset="-122"/>
              <a:cs typeface="方正小标宋简体" panose="03000509000000000000"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911850" y="5619750"/>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8" name="矩形 7"/>
          <p:cNvSpPr/>
          <p:nvPr/>
        </p:nvSpPr>
        <p:spPr>
          <a:xfrm rot="10800000">
            <a:off x="10947400" y="1425205"/>
            <a:ext cx="1365250" cy="216640"/>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9" name="矩形 8"/>
          <p:cNvSpPr/>
          <p:nvPr/>
        </p:nvSpPr>
        <p:spPr>
          <a:xfrm rot="10800000">
            <a:off x="10255250" y="4626486"/>
            <a:ext cx="256540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0" name="矩形 9"/>
          <p:cNvSpPr/>
          <p:nvPr/>
        </p:nvSpPr>
        <p:spPr>
          <a:xfrm rot="10800000" flipH="1">
            <a:off x="1644649" y="289836"/>
            <a:ext cx="2355850" cy="529714"/>
          </a:xfrm>
          <a:prstGeom prst="rect">
            <a:avLst/>
          </a:prstGeom>
          <a:gradFill>
            <a:gsLst>
              <a:gs pos="2100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1" name="矩形 10"/>
          <p:cNvSpPr/>
          <p:nvPr/>
        </p:nvSpPr>
        <p:spPr>
          <a:xfrm rot="10800000" flipH="1">
            <a:off x="7902574" y="4801001"/>
            <a:ext cx="1616075" cy="165100"/>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 name="矩形 11"/>
          <p:cNvSpPr/>
          <p:nvPr/>
        </p:nvSpPr>
        <p:spPr>
          <a:xfrm rot="10800000">
            <a:off x="7748588" y="1129331"/>
            <a:ext cx="1871662" cy="314262"/>
          </a:xfrm>
          <a:prstGeom prst="rect">
            <a:avLst/>
          </a:prstGeom>
          <a:gradFill>
            <a:gsLst>
              <a:gs pos="21000">
                <a:schemeClr val="bg1">
                  <a:alpha val="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effectLst/>
              <a:uLnTx/>
              <a:uFillTx/>
              <a:latin typeface="微软雅黑 Light" panose="020B0502040204020203" charset="-122"/>
              <a:ea typeface="微软雅黑 Light" panose="020B0502040204020203" charset="-122"/>
              <a:cs typeface="+mn-cs"/>
            </a:endParaRPr>
          </a:p>
        </p:txBody>
      </p:sp>
      <p:sp>
        <p:nvSpPr>
          <p:cNvPr id="125" name="AutoShape 3"/>
          <p:cNvSpPr>
            <a:spLocks noChangeAspect="1" noChangeArrowheads="1" noTextEdit="1"/>
          </p:cNvSpPr>
          <p:nvPr/>
        </p:nvSpPr>
        <p:spPr bwMode="auto">
          <a:xfrm>
            <a:off x="737412" y="1858963"/>
            <a:ext cx="1712778" cy="382270"/>
          </a:xfrm>
          <a:prstGeom prst="rect">
            <a:avLst/>
          </a:prstGeom>
          <a:noFill/>
          <a:ln>
            <a:noFill/>
          </a:ln>
          <a:extLst>
            <a:ext uri="{909E8E84-426E-40DD-AFC4-6F175D3DCCD1}">
              <a14:hiddenFill xmlns:a14="http://schemas.microsoft.com/office/drawing/2010/main">
                <a:solidFill>
                  <a:schemeClr val="lt1"/>
                </a:solidFill>
              </a14:hiddenFill>
            </a:ext>
            <a:ext uri="{91240B29-F687-4F45-9708-019B960494DF}">
              <a14:hiddenLine xmlns:a14="http://schemas.microsoft.com/office/drawing/2010/main" w="9525">
                <a:solidFill>
                  <a:schemeClr val="dk1"/>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solidFill>
                <a:schemeClr val="dk1"/>
              </a:solidFill>
              <a:effectLst/>
              <a:uLnTx/>
              <a:uFillTx/>
              <a:latin typeface="微软雅黑 Light" panose="020B0502040204020203" charset="-122"/>
              <a:ea typeface="微软雅黑 Light" panose="020B0502040204020203" charset="-122"/>
              <a:cs typeface="+mn-cs"/>
            </a:endParaRPr>
          </a:p>
        </p:txBody>
      </p:sp>
      <p:sp>
        <p:nvSpPr>
          <p:cNvPr id="2" name="文本框 1"/>
          <p:cNvSpPr txBox="1"/>
          <p:nvPr/>
        </p:nvSpPr>
        <p:spPr>
          <a:xfrm>
            <a:off x="372745" y="819785"/>
            <a:ext cx="11089005" cy="5262245"/>
          </a:xfrm>
          <a:prstGeom prst="rect">
            <a:avLst/>
          </a:prstGeom>
          <a:noFill/>
        </p:spPr>
        <p:txBody>
          <a:bodyPr wrap="square" rtlCol="0">
            <a:spAutoFit/>
          </a:bodyPr>
          <a:p>
            <a:pPr fontAlgn="auto">
              <a:lnSpc>
                <a:spcPct val="150000"/>
              </a:lnSpc>
            </a:pPr>
            <a:r>
              <a:rPr lang="en-US" altLang="zh-CN" sz="3200">
                <a:latin typeface="方正小标宋简体" panose="03000509000000000000" charset="-122"/>
                <a:ea typeface="方正小标宋简体" panose="03000509000000000000" charset="-122"/>
                <a:cs typeface="方正小标宋简体" panose="03000509000000000000" charset="-122"/>
              </a:rPr>
              <a:t> </a:t>
            </a:r>
            <a:r>
              <a:rPr lang="zh-CN" altLang="en-US" sz="3200">
                <a:latin typeface="方正小标宋简体" panose="03000509000000000000" charset="-122"/>
                <a:ea typeface="方正小标宋简体" panose="03000509000000000000" charset="-122"/>
                <a:cs typeface="方正小标宋简体" panose="03000509000000000000" charset="-122"/>
              </a:rPr>
              <a:t>四、主要内容</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第五部分为</a:t>
            </a:r>
            <a:r>
              <a:rPr lang="zh-CN" altLang="en-US" sz="3200">
                <a:latin typeface="方正小标宋简体" panose="03000509000000000000" charset="-122"/>
                <a:ea typeface="方正小标宋简体" panose="03000509000000000000" charset="-122"/>
                <a:cs typeface="方正小标宋简体" panose="03000509000000000000" charset="-122"/>
              </a:rPr>
              <a:t>安全管理。使用人员应自觉做好安全保密工作，所有涉密文件和内部资料、敏感信息严禁通过“郑政钉”存储、处理和传送。</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r>
              <a:rPr lang="zh-CN" altLang="en-US" sz="3200">
                <a:latin typeface="方正小标宋简体" panose="03000509000000000000" charset="-122"/>
                <a:ea typeface="方正小标宋简体" panose="03000509000000000000" charset="-122"/>
                <a:cs typeface="方正小标宋简体" panose="03000509000000000000" charset="-122"/>
              </a:rPr>
              <a:t>第六部分为</a:t>
            </a:r>
            <a:r>
              <a:rPr lang="zh-CN" altLang="en-US" sz="3200">
                <a:latin typeface="方正小标宋简体" panose="03000509000000000000" charset="-122"/>
                <a:ea typeface="方正小标宋简体" panose="03000509000000000000" charset="-122"/>
                <a:cs typeface="方正小标宋简体" panose="03000509000000000000" charset="-122"/>
              </a:rPr>
              <a:t>附则。</a:t>
            </a: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endParaRPr lang="zh-CN" altLang="en-US" sz="3200">
              <a:latin typeface="方正小标宋简体" panose="03000509000000000000" charset="-122"/>
              <a:ea typeface="方正小标宋简体" panose="03000509000000000000" charset="-122"/>
              <a:cs typeface="方正小标宋简体" panose="03000509000000000000" charset="-122"/>
            </a:endParaRPr>
          </a:p>
          <a:p>
            <a:pPr fontAlgn="auto">
              <a:lnSpc>
                <a:spcPct val="150000"/>
              </a:lnSpc>
            </a:pPr>
            <a:endParaRPr lang="zh-CN" altLang="en-US" sz="3200">
              <a:latin typeface="方正小标宋简体" panose="03000509000000000000" charset="-122"/>
              <a:ea typeface="方正小标宋简体" panose="03000509000000000000" charset="-122"/>
              <a:cs typeface="方正小标宋简体" panose="03000509000000000000" charset="-122"/>
            </a:endParaRPr>
          </a:p>
        </p:txBody>
      </p:sp>
    </p:spTree>
  </p:cSld>
  <p:clrMapOvr>
    <a:masterClrMapping/>
  </p:clrMapOvr>
</p:sld>
</file>

<file path=ppt/theme/theme1.xml><?xml version="1.0" encoding="utf-8"?>
<a:theme xmlns:a="http://schemas.openxmlformats.org/drawingml/2006/main" name="1_毕业答辩">
  <a:themeElements>
    <a:clrScheme name="Office">
      <a:dk1>
        <a:srgbClr val="000000"/>
      </a:dk1>
      <a:lt1>
        <a:srgbClr val="FFFFFF"/>
      </a:lt1>
      <a:dk2>
        <a:srgbClr val="44546A"/>
      </a:dk2>
      <a:lt2>
        <a:srgbClr val="E7E6E6"/>
      </a:lt2>
      <a:accent1>
        <a:srgbClr val="A40000"/>
      </a:accent1>
      <a:accent2>
        <a:srgbClr val="333F50"/>
      </a:accent2>
      <a:accent3>
        <a:srgbClr val="A5A5A5"/>
      </a:accent3>
      <a:accent4>
        <a:srgbClr val="FFC000"/>
      </a:accent4>
      <a:accent5>
        <a:srgbClr val="5B9BD5"/>
      </a:accent5>
      <a:accent6>
        <a:srgbClr val="70AD47"/>
      </a:accent6>
      <a:hlink>
        <a:srgbClr val="0563C1"/>
      </a:hlink>
      <a:folHlink>
        <a:srgbClr val="954F72"/>
      </a:folHlink>
    </a:clrScheme>
    <a:fontScheme name="微软雅黑">
      <a:majorFont>
        <a:latin typeface="微软雅黑"/>
        <a:ea typeface="微软雅黑"/>
        <a:cs typeface=""/>
      </a:majorFont>
      <a:minorFont>
        <a:latin typeface="微软雅黑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752</Words>
  <Application>WPS 演示</Application>
  <PresentationFormat>宽屏</PresentationFormat>
  <Paragraphs>32</Paragraphs>
  <Slides>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vt:i4>
      </vt:variant>
    </vt:vector>
  </HeadingPairs>
  <TitlesOfParts>
    <vt:vector size="18" baseType="lpstr">
      <vt:lpstr>Arial</vt:lpstr>
      <vt:lpstr>宋体</vt:lpstr>
      <vt:lpstr>Wingdings</vt:lpstr>
      <vt:lpstr>等线</vt:lpstr>
      <vt:lpstr>微软雅黑 Light</vt:lpstr>
      <vt:lpstr>微软雅黑</vt:lpstr>
      <vt:lpstr>方正小标宋简体</vt:lpstr>
      <vt:lpstr>Impact</vt:lpstr>
      <vt:lpstr>Arial Unicode MS</vt:lpstr>
      <vt:lpstr>Calibri</vt:lpstr>
      <vt:lpstr>1_毕业答辩</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玮 王</dc:creator>
  <cp:lastModifiedBy>啊啊~佳</cp:lastModifiedBy>
  <cp:revision>22</cp:revision>
  <dcterms:created xsi:type="dcterms:W3CDTF">2020-08-07T02:44:00Z</dcterms:created>
  <dcterms:modified xsi:type="dcterms:W3CDTF">2022-02-24T03:10:29Z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EB7649948D3C48AF83D9A7EB9AF319DF</vt:lpwstr>
  </property>
</Properties>
</file>